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9" r:id="rId4"/>
    <p:sldId id="267" r:id="rId5"/>
    <p:sldId id="271" r:id="rId6"/>
    <p:sldId id="277" r:id="rId7"/>
    <p:sldId id="278" r:id="rId8"/>
    <p:sldId id="281" r:id="rId9"/>
    <p:sldId id="282" r:id="rId10"/>
    <p:sldId id="283" r:id="rId11"/>
    <p:sldId id="284" r:id="rId12"/>
    <p:sldId id="285" r:id="rId13"/>
    <p:sldId id="286"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A8EAB-3691-43F5-9C22-2A7925D4C3C1}" type="datetimeFigureOut">
              <a:rPr lang="en-GB" smtClean="0"/>
              <a:t>16/04/2018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7A8E51-A481-4DE4-AFB4-A816EDE02C58}" type="slidenum">
              <a:rPr lang="en-GB" smtClean="0"/>
              <a:t>‹#›</a:t>
            </a:fld>
            <a:endParaRPr lang="en-GB" dirty="0"/>
          </a:p>
        </p:txBody>
      </p:sp>
    </p:spTree>
    <p:extLst>
      <p:ext uri="{BB962C8B-B14F-4D97-AF65-F5344CB8AC3E}">
        <p14:creationId xmlns:p14="http://schemas.microsoft.com/office/powerpoint/2010/main" val="3045158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Welcome to a presentation on a research</a:t>
            </a:r>
            <a:r>
              <a:rPr lang="en-GB" baseline="0" dirty="0" smtClean="0"/>
              <a:t> project on </a:t>
            </a:r>
            <a:r>
              <a:rPr lang="en-GB" dirty="0" smtClean="0"/>
              <a:t>Saudi Arabia Vision 2030 and National Transformation Program 2020 in the</a:t>
            </a:r>
            <a:r>
              <a:rPr lang="en-GB" baseline="0" dirty="0" smtClean="0"/>
              <a:t> market opportunities.</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a:t>
            </a:fld>
            <a:endParaRPr lang="en-GB" dirty="0"/>
          </a:p>
        </p:txBody>
      </p:sp>
    </p:spTree>
    <p:extLst>
      <p:ext uri="{BB962C8B-B14F-4D97-AF65-F5344CB8AC3E}">
        <p14:creationId xmlns:p14="http://schemas.microsoft.com/office/powerpoint/2010/main" val="407319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following is a summary of this project. It depicts ways in which Saudi Arabia is</a:t>
            </a:r>
            <a:r>
              <a:rPr lang="en-GB" baseline="0" dirty="0" smtClean="0"/>
              <a:t> trying to diversify its economy  from high oil dependency to depending on other activities that could possibly replace oil as the primary driver of the economy. </a:t>
            </a:r>
            <a:r>
              <a:rPr lang="en-GB" dirty="0" smtClean="0"/>
              <a:t>This</a:t>
            </a:r>
            <a:r>
              <a:rPr lang="en-GB" baseline="0" dirty="0" smtClean="0"/>
              <a:t> study offers a correlation between Saudi Arabia vision 2030 and National transformation program 2020 in the market opportunities. It will offer a background check to the problems that the high dependency on oil have on Saudi Arabia.</a:t>
            </a:r>
            <a:r>
              <a:rPr lang="en-US" dirty="0" smtClean="0"/>
              <a:t> This section will also provide a justification to the study as well as its significance in regards to the general and specific objectives of the research.</a:t>
            </a:r>
            <a:endParaRPr lang="en-GB" dirty="0" smtClean="0"/>
          </a:p>
          <a:p>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2</a:t>
            </a:fld>
            <a:endParaRPr lang="en-GB" dirty="0"/>
          </a:p>
        </p:txBody>
      </p:sp>
    </p:spTree>
    <p:extLst>
      <p:ext uri="{BB962C8B-B14F-4D97-AF65-F5344CB8AC3E}">
        <p14:creationId xmlns:p14="http://schemas.microsoft.com/office/powerpoint/2010/main" val="1113995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research exercise will therefore seek to offer a reflection on the Saudi Arabia vision 2030 and National transformation program 2020 in the market opportunities. The research will show the viability of transforming the economy by ensuring that there is a system of implementation of the change to other sectors of the economy as opposed to the current dependence on oil as a non-renewable resource (Rehan, Gardy, Demirbas, Rashid, Budzianowski, Pant &amp; Nizami, 2018). It will highlight the problems that the country faces because of the dependence on a single source of income.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3</a:t>
            </a:fld>
            <a:endParaRPr lang="en-GB" dirty="0"/>
          </a:p>
        </p:txBody>
      </p:sp>
    </p:spTree>
    <p:extLst>
      <p:ext uri="{BB962C8B-B14F-4D97-AF65-F5344CB8AC3E}">
        <p14:creationId xmlns:p14="http://schemas.microsoft.com/office/powerpoint/2010/main" val="4186433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Literature Review dares to address the principle and processes used in the articulation of vision 2030 and the social contract in Saudi Arabia. </a:t>
            </a:r>
          </a:p>
          <a:p>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4</a:t>
            </a:fld>
            <a:endParaRPr lang="en-GB" dirty="0"/>
          </a:p>
        </p:txBody>
      </p:sp>
    </p:spTree>
    <p:extLst>
      <p:ext uri="{BB962C8B-B14F-4D97-AF65-F5344CB8AC3E}">
        <p14:creationId xmlns:p14="http://schemas.microsoft.com/office/powerpoint/2010/main" val="2458515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main objective was to reduce the country’s dependency on oil revenues in the long term through reducing costs and diversifying the sources of income owing to the fact that the price of oil has generally fluctuated over the years and that it is a non-renewable resource.</a:t>
            </a:r>
          </a:p>
          <a:p>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5</a:t>
            </a:fld>
            <a:endParaRPr lang="en-GB" dirty="0"/>
          </a:p>
        </p:txBody>
      </p:sp>
    </p:spTree>
    <p:extLst>
      <p:ext uri="{BB962C8B-B14F-4D97-AF65-F5344CB8AC3E}">
        <p14:creationId xmlns:p14="http://schemas.microsoft.com/office/powerpoint/2010/main" val="1685389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social contract of 2020 and the vision 2030 in Saudi Arabia has been pegged on</a:t>
            </a:r>
            <a:r>
              <a:rPr lang="en-US" baseline="0" dirty="0" smtClean="0"/>
              <a:t> </a:t>
            </a:r>
            <a:r>
              <a:rPr lang="en-US" dirty="0" smtClean="0"/>
              <a:t>nine pillars</a:t>
            </a:r>
            <a:r>
              <a:rPr lang="en-US" baseline="0" dirty="0" smtClean="0"/>
              <a:t> as outlined in this slide.</a:t>
            </a:r>
            <a:endParaRPr lang="en-GB" dirty="0" smtClean="0"/>
          </a:p>
          <a:p>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6</a:t>
            </a:fld>
            <a:endParaRPr lang="en-GB" dirty="0"/>
          </a:p>
        </p:txBody>
      </p:sp>
    </p:spTree>
    <p:extLst>
      <p:ext uri="{BB962C8B-B14F-4D97-AF65-F5344CB8AC3E}">
        <p14:creationId xmlns:p14="http://schemas.microsoft.com/office/powerpoint/2010/main" val="2291855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summary, The whole thought was to enable the nation to move from its over-reliance on oil to the enhancement of the assets in the country to allow come to up with an attractive and free monetary security in the nation. </a:t>
            </a:r>
            <a:r>
              <a:rPr lang="en-US" dirty="0" smtClean="0"/>
              <a:t>The paper utilized a subjective, relative examination arrangement of information investigation, which was founded on a systematic method for considering cases. The talk area gave an essential examination of the discoveries, where it demonstrated the advantages that Saudi Arabia could accomplish by the reception of Vision 2030. On end, the paper gave the suggestions that the nation may put into thought for a fruitful financial, social and political change.</a:t>
            </a:r>
            <a:endParaRPr lang="en-GB" dirty="0" smtClean="0"/>
          </a:p>
          <a:p>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7</a:t>
            </a:fld>
            <a:endParaRPr lang="en-GB" dirty="0"/>
          </a:p>
        </p:txBody>
      </p:sp>
    </p:spTree>
    <p:extLst>
      <p:ext uri="{BB962C8B-B14F-4D97-AF65-F5344CB8AC3E}">
        <p14:creationId xmlns:p14="http://schemas.microsoft.com/office/powerpoint/2010/main" val="1991903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chapter includes the methods used to carry out the</a:t>
            </a:r>
            <a:r>
              <a:rPr lang="en-GB" baseline="0" dirty="0" smtClean="0"/>
              <a:t> research study.</a:t>
            </a:r>
            <a:r>
              <a:rPr lang="en-US" sz="1200" kern="1200" dirty="0" smtClean="0">
                <a:solidFill>
                  <a:schemeClr val="tx1"/>
                </a:solidFill>
                <a:effectLst/>
                <a:latin typeface="+mn-lt"/>
                <a:ea typeface="+mn-ea"/>
                <a:cs typeface="+mn-cs"/>
              </a:rPr>
              <a:t> In methodology, various aspects of the process entailing data collection have been systematically identified and discussed in relation to the major aspects of this study, majorly considering their effectiveness in regard to the objectives stated in the first chapter of this report. </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8</a:t>
            </a:fld>
            <a:endParaRPr lang="en-GB" dirty="0"/>
          </a:p>
        </p:txBody>
      </p:sp>
    </p:spTree>
    <p:extLst>
      <p:ext uri="{BB962C8B-B14F-4D97-AF65-F5344CB8AC3E}">
        <p14:creationId xmlns:p14="http://schemas.microsoft.com/office/powerpoint/2010/main" val="91940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chapter will discuss the qualitative data collected used in the literature review part to help elaborate the steps taken by the country in dealing with the transformations toward the realization of the Vision 2030 in line with the changes in the global economy (Kinninmont &amp; Kinninmont, 2017). </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9</a:t>
            </a:fld>
            <a:endParaRPr lang="en-GB" dirty="0"/>
          </a:p>
        </p:txBody>
      </p:sp>
    </p:spTree>
    <p:extLst>
      <p:ext uri="{BB962C8B-B14F-4D97-AF65-F5344CB8AC3E}">
        <p14:creationId xmlns:p14="http://schemas.microsoft.com/office/powerpoint/2010/main" val="1082839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segment will similarly provide support to the investigation and also its noteworthiness concerning the general and particular targets of the examination.</a:t>
            </a:r>
            <a:br>
              <a:rPr lang="en-US" sz="1200" kern="1200" dirty="0" smtClean="0">
                <a:solidFill>
                  <a:schemeClr val="tx1"/>
                </a:solidFill>
                <a:effectLst/>
                <a:latin typeface="+mn-lt"/>
                <a:ea typeface="+mn-ea"/>
                <a:cs typeface="+mn-cs"/>
              </a:rPr>
            </a:b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10</a:t>
            </a:fld>
            <a:endParaRPr lang="en-GB" dirty="0"/>
          </a:p>
        </p:txBody>
      </p:sp>
    </p:spTree>
    <p:extLst>
      <p:ext uri="{BB962C8B-B14F-4D97-AF65-F5344CB8AC3E}">
        <p14:creationId xmlns:p14="http://schemas.microsoft.com/office/powerpoint/2010/main" val="2422774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Based on the results described in chapter four above, this section dares to explain the findings in detail to give the paper an in-depth outlook. </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11</a:t>
            </a:fld>
            <a:endParaRPr lang="en-GB" dirty="0"/>
          </a:p>
        </p:txBody>
      </p:sp>
    </p:spTree>
    <p:extLst>
      <p:ext uri="{BB962C8B-B14F-4D97-AF65-F5344CB8AC3E}">
        <p14:creationId xmlns:p14="http://schemas.microsoft.com/office/powerpoint/2010/main" val="950639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is</a:t>
            </a:r>
            <a:r>
              <a:rPr lang="en-GB" baseline="0" dirty="0" smtClean="0"/>
              <a:t> a continuation of the discussion in chapter five.</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12</a:t>
            </a:fld>
            <a:endParaRPr lang="en-GB" dirty="0"/>
          </a:p>
        </p:txBody>
      </p:sp>
    </p:spTree>
    <p:extLst>
      <p:ext uri="{BB962C8B-B14F-4D97-AF65-F5344CB8AC3E}">
        <p14:creationId xmlns:p14="http://schemas.microsoft.com/office/powerpoint/2010/main" val="3771308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a summary of the discussions</a:t>
            </a:r>
            <a:r>
              <a:rPr lang="en-GB" baseline="0" dirty="0" smtClean="0"/>
              <a:t> in </a:t>
            </a:r>
            <a:r>
              <a:rPr lang="en-GB" dirty="0" smtClean="0"/>
              <a:t>chapter five.</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13</a:t>
            </a:fld>
            <a:endParaRPr lang="en-GB" dirty="0"/>
          </a:p>
        </p:txBody>
      </p:sp>
    </p:spTree>
    <p:extLst>
      <p:ext uri="{BB962C8B-B14F-4D97-AF65-F5344CB8AC3E}">
        <p14:creationId xmlns:p14="http://schemas.microsoft.com/office/powerpoint/2010/main" val="3608563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Chapter six includes</a:t>
            </a:r>
            <a:r>
              <a:rPr lang="en-GB" baseline="0" dirty="0" smtClean="0"/>
              <a:t> the conclusions and recommendations of the research study as shown.</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14</a:t>
            </a:fld>
            <a:endParaRPr lang="en-GB" dirty="0"/>
          </a:p>
        </p:txBody>
      </p:sp>
    </p:spTree>
    <p:extLst>
      <p:ext uri="{BB962C8B-B14F-4D97-AF65-F5344CB8AC3E}">
        <p14:creationId xmlns:p14="http://schemas.microsoft.com/office/powerpoint/2010/main" val="765468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rise in cash flow is a good depiction of the increased availability of the investments valued in projects in</a:t>
            </a:r>
            <a:r>
              <a:rPr lang="en-GB" baseline="0" dirty="0" smtClean="0"/>
              <a:t> the country.</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15</a:t>
            </a:fld>
            <a:endParaRPr lang="en-GB" dirty="0"/>
          </a:p>
        </p:txBody>
      </p:sp>
    </p:spTree>
    <p:extLst>
      <p:ext uri="{BB962C8B-B14F-4D97-AF65-F5344CB8AC3E}">
        <p14:creationId xmlns:p14="http://schemas.microsoft.com/office/powerpoint/2010/main" val="1034867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Democracy is taking place in Saudi Arabia, but the process is gearing up in a plodding pace. A set of rules governs most democracies. Among these states, the most important are the aspects of free elections and the terms limits on the presidents. </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16</a:t>
            </a:fld>
            <a:endParaRPr lang="en-GB" dirty="0"/>
          </a:p>
        </p:txBody>
      </p:sp>
    </p:spTree>
    <p:extLst>
      <p:ext uri="{BB962C8B-B14F-4D97-AF65-F5344CB8AC3E}">
        <p14:creationId xmlns:p14="http://schemas.microsoft.com/office/powerpoint/2010/main" val="444102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are the recommendations from the research study on </a:t>
            </a:r>
            <a:r>
              <a:rPr lang="en-US" sz="1200" dirty="0" smtClean="0"/>
              <a:t>Saudi Arabia Vision 2030 and National Transformation Program 2020 in the Market Opportunities.</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17</a:t>
            </a:fld>
            <a:endParaRPr lang="en-GB" dirty="0"/>
          </a:p>
        </p:txBody>
      </p:sp>
    </p:spTree>
    <p:extLst>
      <p:ext uri="{BB962C8B-B14F-4D97-AF65-F5344CB8AC3E}">
        <p14:creationId xmlns:p14="http://schemas.microsoft.com/office/powerpoint/2010/main" val="3419871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present corporate world, a successful team is portrayed by utilizing approaches that assistance lessens operational expenses and enhance proficiency. </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18</a:t>
            </a:fld>
            <a:endParaRPr lang="en-GB" dirty="0"/>
          </a:p>
        </p:txBody>
      </p:sp>
    </p:spTree>
    <p:extLst>
      <p:ext uri="{BB962C8B-B14F-4D97-AF65-F5344CB8AC3E}">
        <p14:creationId xmlns:p14="http://schemas.microsoft.com/office/powerpoint/2010/main" val="652834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boost quality, Saudi Arabia ought to concoct KPIs to</a:t>
            </a:r>
            <a:r>
              <a:rPr lang="en-US" baseline="0" dirty="0" smtClean="0"/>
              <a:t> decide </a:t>
            </a:r>
            <a:r>
              <a:rPr lang="en-US" dirty="0" smtClean="0"/>
              <a:t>the providers' capacity to conform to the terms and conditions stipulated in the agreements.</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19</a:t>
            </a:fld>
            <a:endParaRPr lang="en-GB" dirty="0"/>
          </a:p>
        </p:txBody>
      </p:sp>
    </p:spTree>
    <p:extLst>
      <p:ext uri="{BB962C8B-B14F-4D97-AF65-F5344CB8AC3E}">
        <p14:creationId xmlns:p14="http://schemas.microsoft.com/office/powerpoint/2010/main" val="2595142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theory State that there is a one-time model where every investor comes to believe on the stochastic of returns associated with capital assets and at that point they normally consist of a particular factor structure (Nizam, Rehan, Syamsiro &amp; Ouda, 2017). </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20</a:t>
            </a:fld>
            <a:endParaRPr lang="en-GB" dirty="0"/>
          </a:p>
        </p:txBody>
      </p:sp>
    </p:spTree>
    <p:extLst>
      <p:ext uri="{BB962C8B-B14F-4D97-AF65-F5344CB8AC3E}">
        <p14:creationId xmlns:p14="http://schemas.microsoft.com/office/powerpoint/2010/main" val="821972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Utilizing of Pay Back Period is </a:t>
            </a:r>
            <a:r>
              <a:rPr lang="en-US" dirty="0" smtClean="0"/>
              <a:t>viewed as the most basic technique of capital budgeting.</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21</a:t>
            </a:fld>
            <a:endParaRPr lang="en-GB" dirty="0"/>
          </a:p>
        </p:txBody>
      </p:sp>
    </p:spTree>
    <p:extLst>
      <p:ext uri="{BB962C8B-B14F-4D97-AF65-F5344CB8AC3E}">
        <p14:creationId xmlns:p14="http://schemas.microsoft.com/office/powerpoint/2010/main" val="1516924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Saudi Arabia can formulate various policies that are supposed to serve the public interests.</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22</a:t>
            </a:fld>
            <a:endParaRPr lang="en-GB" dirty="0"/>
          </a:p>
        </p:txBody>
      </p:sp>
    </p:spTree>
    <p:extLst>
      <p:ext uri="{BB962C8B-B14F-4D97-AF65-F5344CB8AC3E}">
        <p14:creationId xmlns:p14="http://schemas.microsoft.com/office/powerpoint/2010/main" val="758081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the need for the Saudi government to apply the use of the models that have been implemented by other neighboring countries in the same region to help come up with a comprehensive system that would create the change required in the state. </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23</a:t>
            </a:fld>
            <a:endParaRPr lang="en-GB" dirty="0"/>
          </a:p>
        </p:txBody>
      </p:sp>
    </p:spTree>
    <p:extLst>
      <p:ext uri="{BB962C8B-B14F-4D97-AF65-F5344CB8AC3E}">
        <p14:creationId xmlns:p14="http://schemas.microsoft.com/office/powerpoint/2010/main" val="1722719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government has the mandate to improve the tourist attraction sites in the country especially those located in Riyadh to help in attracting more foreign investors into the country.</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24</a:t>
            </a:fld>
            <a:endParaRPr lang="en-GB" dirty="0"/>
          </a:p>
        </p:txBody>
      </p:sp>
    </p:spTree>
    <p:extLst>
      <p:ext uri="{BB962C8B-B14F-4D97-AF65-F5344CB8AC3E}">
        <p14:creationId xmlns:p14="http://schemas.microsoft.com/office/powerpoint/2010/main" val="1520742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privatization program by the government should involve the sale of most of the shares in the giant oil market firm Aramco in the country to the public to help in the reduction of government involvement in the running of the oil market in the nation (Khan, 2016</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25</a:t>
            </a:fld>
            <a:endParaRPr lang="en-GB" dirty="0"/>
          </a:p>
        </p:txBody>
      </p:sp>
    </p:spTree>
    <p:extLst>
      <p:ext uri="{BB962C8B-B14F-4D97-AF65-F5344CB8AC3E}">
        <p14:creationId xmlns:p14="http://schemas.microsoft.com/office/powerpoint/2010/main" val="2934299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are the sources that I consulted that</a:t>
            </a:r>
            <a:r>
              <a:rPr lang="en-GB" baseline="0" dirty="0" smtClean="0"/>
              <a:t> helped in culmination of the research project. Thank you for listening and for granting me your time during this presentation.</a:t>
            </a:r>
            <a:endParaRPr lang="en-GB" dirty="0"/>
          </a:p>
        </p:txBody>
      </p:sp>
      <p:sp>
        <p:nvSpPr>
          <p:cNvPr id="4" name="Slide Number Placeholder 3"/>
          <p:cNvSpPr>
            <a:spLocks noGrp="1"/>
          </p:cNvSpPr>
          <p:nvPr>
            <p:ph type="sldNum" sz="quarter" idx="10"/>
          </p:nvPr>
        </p:nvSpPr>
        <p:spPr/>
        <p:txBody>
          <a:bodyPr/>
          <a:lstStyle/>
          <a:p>
            <a:fld id="{EE7A8E51-A481-4DE4-AFB4-A816EDE02C58}" type="slidenum">
              <a:rPr lang="en-GB" smtClean="0"/>
              <a:t>26</a:t>
            </a:fld>
            <a:endParaRPr lang="en-GB" dirty="0"/>
          </a:p>
        </p:txBody>
      </p:sp>
    </p:spTree>
    <p:extLst>
      <p:ext uri="{BB962C8B-B14F-4D97-AF65-F5344CB8AC3E}">
        <p14:creationId xmlns:p14="http://schemas.microsoft.com/office/powerpoint/2010/main" val="278245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100562603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2480572006"/>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405052684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185437857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34724293"/>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3"/>
          <p:cNvSpPr>
            <a:spLocks noGrp="1"/>
          </p:cNvSpPr>
          <p:nvPr>
            <p:ph type="ftr" sz="quarter" idx="11"/>
          </p:nvPr>
        </p:nvSpPr>
        <p:spPr/>
        <p:txBody>
          <a:bodyPr/>
          <a:lstStyle/>
          <a:p>
            <a:endParaRPr lang="en-GB" dirty="0"/>
          </a:p>
        </p:txBody>
      </p:sp>
      <p:sp>
        <p:nvSpPr>
          <p:cNvPr id="6" name="Slide Number Placeholder 4"/>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134172202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2"/>
          <p:cNvSpPr>
            <a:spLocks noGrp="1"/>
          </p:cNvSpPr>
          <p:nvPr>
            <p:ph type="ftr" sz="quarter" idx="11"/>
          </p:nvPr>
        </p:nvSpPr>
        <p:spPr/>
        <p:txBody>
          <a:bodyPr/>
          <a:lstStyle/>
          <a:p>
            <a:endParaRPr lang="en-GB" dirty="0"/>
          </a:p>
        </p:txBody>
      </p:sp>
      <p:sp>
        <p:nvSpPr>
          <p:cNvPr id="6" name="Slide Number Placeholder 3"/>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410021052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5"/>
          <p:cNvSpPr>
            <a:spLocks noGrp="1"/>
          </p:cNvSpPr>
          <p:nvPr>
            <p:ph type="ftr" sz="quarter" idx="11"/>
          </p:nvPr>
        </p:nvSpPr>
        <p:spPr/>
        <p:txBody>
          <a:bodyPr/>
          <a:lstStyle/>
          <a:p>
            <a:endParaRPr lang="en-GB" dirty="0"/>
          </a:p>
        </p:txBody>
      </p:sp>
      <p:sp>
        <p:nvSpPr>
          <p:cNvPr id="6" name="Slide Number Placeholder 6"/>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187691596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96119869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3191786278"/>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1268630170"/>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87863281"/>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376990450"/>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4"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774769566"/>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4"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82089088"/>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1880328307"/>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4B3973-0622-479C-AD06-DFE96203CCB0}" type="datetimeFigureOut">
              <a:rPr lang="en-GB" smtClean="0"/>
              <a:t>16/04/2018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22C876F-1CCC-4F63-9DE5-EE20D59BDE8C}" type="slidenum">
              <a:rPr lang="en-GB" smtClean="0"/>
              <a:t>‹#›</a:t>
            </a:fld>
            <a:endParaRPr lang="en-GB" dirty="0"/>
          </a:p>
        </p:txBody>
      </p:sp>
    </p:spTree>
    <p:extLst>
      <p:ext uri="{BB962C8B-B14F-4D97-AF65-F5344CB8AC3E}">
        <p14:creationId xmlns:p14="http://schemas.microsoft.com/office/powerpoint/2010/main" val="179762390"/>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14B3973-0622-479C-AD06-DFE96203CCB0}" type="datetimeFigureOut">
              <a:rPr lang="en-GB" smtClean="0"/>
              <a:t>16/04/2018</a:t>
            </a:fld>
            <a:endParaRPr lang="en-GB"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22C876F-1CCC-4F63-9DE5-EE20D59BDE8C}" type="slidenum">
              <a:rPr lang="en-GB" smtClean="0"/>
              <a:t>‹#›</a:t>
            </a:fld>
            <a:endParaRPr lang="en-GB" dirty="0"/>
          </a:p>
        </p:txBody>
      </p:sp>
    </p:spTree>
    <p:extLst>
      <p:ext uri="{BB962C8B-B14F-4D97-AF65-F5344CB8AC3E}">
        <p14:creationId xmlns:p14="http://schemas.microsoft.com/office/powerpoint/2010/main" val="305555313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spd="slow">
    <p:push dir="u"/>
  </p:transition>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9787" y="608351"/>
            <a:ext cx="8825658" cy="3329581"/>
          </a:xfrm>
        </p:spPr>
        <p:txBody>
          <a:bodyPr/>
          <a:lstStyle/>
          <a:p>
            <a:r>
              <a:rPr lang="en-US" sz="4400" dirty="0"/>
              <a:t>Saudi Arabia Vision 2030 and National Transformation Program 2020 in the Market Opportunities</a:t>
            </a:r>
            <a:endParaRPr lang="en-GB" sz="4400" dirty="0"/>
          </a:p>
        </p:txBody>
      </p:sp>
      <p:sp>
        <p:nvSpPr>
          <p:cNvPr id="3" name="Subtitle 2"/>
          <p:cNvSpPr>
            <a:spLocks noGrp="1"/>
          </p:cNvSpPr>
          <p:nvPr>
            <p:ph type="subTitle" idx="1"/>
          </p:nvPr>
        </p:nvSpPr>
        <p:spPr>
          <a:xfrm>
            <a:off x="2114325" y="4117813"/>
            <a:ext cx="8825658" cy="861420"/>
          </a:xfrm>
        </p:spPr>
        <p:txBody>
          <a:bodyPr/>
          <a:lstStyle/>
          <a:p>
            <a:r>
              <a:rPr lang="en-GB" dirty="0" smtClean="0"/>
              <a:t>Student’s Name</a:t>
            </a:r>
          </a:p>
          <a:p>
            <a:r>
              <a:rPr lang="en-GB" dirty="0" smtClean="0"/>
              <a:t>Institutional affiliation</a:t>
            </a:r>
            <a:endParaRPr lang="en-GB" dirty="0"/>
          </a:p>
        </p:txBody>
      </p:sp>
    </p:spTree>
    <p:extLst>
      <p:ext uri="{BB962C8B-B14F-4D97-AF65-F5344CB8AC3E}">
        <p14:creationId xmlns:p14="http://schemas.microsoft.com/office/powerpoint/2010/main" val="423867647"/>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16515"/>
          </a:xfrm>
        </p:spPr>
        <p:txBody>
          <a:bodyPr/>
          <a:lstStyle/>
          <a:p>
            <a:r>
              <a:rPr lang="en-GB" b="1" dirty="0" smtClean="0"/>
              <a:t>Abstract</a:t>
            </a:r>
            <a:endParaRPr lang="en-GB" b="1" dirty="0"/>
          </a:p>
        </p:txBody>
      </p:sp>
      <p:sp>
        <p:nvSpPr>
          <p:cNvPr id="3" name="Content Placeholder 2"/>
          <p:cNvSpPr>
            <a:spLocks noGrp="1"/>
          </p:cNvSpPr>
          <p:nvPr>
            <p:ph idx="1"/>
          </p:nvPr>
        </p:nvSpPr>
        <p:spPr>
          <a:xfrm>
            <a:off x="1103312" y="1334126"/>
            <a:ext cx="8946541" cy="4914274"/>
          </a:xfrm>
        </p:spPr>
        <p:txBody>
          <a:bodyPr>
            <a:normAutofit fontScale="77500" lnSpcReduction="20000"/>
          </a:bodyPr>
          <a:lstStyle/>
          <a:p>
            <a:pPr>
              <a:buFont typeface="Wingdings" panose="05000000000000000000" pitchFamily="2" charset="2"/>
              <a:buChar char="Ø"/>
            </a:pPr>
            <a:r>
              <a:rPr lang="en-US" sz="2200" dirty="0" smtClean="0"/>
              <a:t>Through </a:t>
            </a:r>
            <a:r>
              <a:rPr lang="en-US" sz="2200" dirty="0"/>
              <a:t>2030 vision and National transformation program 2020 Saudi Arabia </a:t>
            </a:r>
            <a:r>
              <a:rPr lang="en-US" sz="2200" dirty="0" smtClean="0"/>
              <a:t>vision Saudi </a:t>
            </a:r>
            <a:r>
              <a:rPr lang="en-US" sz="2200" dirty="0"/>
              <a:t>Arabia is laying the foundations for diversifying its economy from high oil dependency to other economic activities capable of replacing oil as the primary driver of the economy. </a:t>
            </a:r>
            <a:endParaRPr lang="en-US" sz="2200" dirty="0" smtClean="0"/>
          </a:p>
          <a:p>
            <a:pPr>
              <a:buFont typeface="Wingdings" panose="05000000000000000000" pitchFamily="2" charset="2"/>
              <a:buChar char="Ø"/>
            </a:pPr>
            <a:r>
              <a:rPr lang="en-US" sz="2200" dirty="0" smtClean="0"/>
              <a:t>In </a:t>
            </a:r>
            <a:r>
              <a:rPr lang="en-US" sz="2200" dirty="0"/>
              <a:t>this regard the country hopes to overhaul its entire economic setup by reducing dependence on oil through the transformation of the country’s income generation approaches. </a:t>
            </a:r>
            <a:endParaRPr lang="en-US" sz="2200" dirty="0" smtClean="0"/>
          </a:p>
          <a:p>
            <a:pPr>
              <a:buFont typeface="Wingdings" panose="05000000000000000000" pitchFamily="2" charset="2"/>
              <a:buChar char="Ø"/>
            </a:pPr>
            <a:r>
              <a:rPr lang="en-US" sz="2200" dirty="0" smtClean="0"/>
              <a:t>While </a:t>
            </a:r>
            <a:r>
              <a:rPr lang="en-US" sz="2200" dirty="0"/>
              <a:t>the instantaneous facilitating the restructuring in relation to its economy is predicated on the ramifications of sharp declines in global oil process, the rationale informing this line of thought has been clear for some time. </a:t>
            </a:r>
            <a:endParaRPr lang="en-US" sz="2200" dirty="0" smtClean="0"/>
          </a:p>
          <a:p>
            <a:pPr>
              <a:buFont typeface="Wingdings" panose="05000000000000000000" pitchFamily="2" charset="2"/>
              <a:buChar char="Ø"/>
            </a:pPr>
            <a:r>
              <a:rPr lang="en-US" sz="2200" dirty="0" smtClean="0"/>
              <a:t> </a:t>
            </a:r>
            <a:r>
              <a:rPr lang="en-US" sz="2200" dirty="0"/>
              <a:t>With sales from oil producing the main component of government resources, and with the private sector in the Kingdom representing the primary employer, officials in the country are concerned that the absence of economic multiplicity portends a monumental challenge to long-term financial </a:t>
            </a:r>
            <a:r>
              <a:rPr lang="en-US" sz="2200" dirty="0" smtClean="0"/>
              <a:t>security.</a:t>
            </a:r>
          </a:p>
          <a:p>
            <a:pPr>
              <a:buFont typeface="Wingdings" panose="05000000000000000000" pitchFamily="2" charset="2"/>
              <a:buChar char="Ø"/>
            </a:pPr>
            <a:r>
              <a:rPr lang="en-US" sz="2400" dirty="0"/>
              <a:t>Therefore, this research exercise will seek to offer a reflection on the Saudi Arabia vision 2030 and National transformation program 2020 in the market opportunities. </a:t>
            </a:r>
          </a:p>
          <a:p>
            <a:pPr>
              <a:buFont typeface="Wingdings" panose="05000000000000000000" pitchFamily="2" charset="2"/>
              <a:buChar char="Ø"/>
            </a:pPr>
            <a:endParaRPr lang="en-US" sz="2200" dirty="0" smtClean="0"/>
          </a:p>
          <a:p>
            <a:pPr>
              <a:buFont typeface="Wingdings" panose="05000000000000000000" pitchFamily="2" charset="2"/>
              <a:buChar char="Ø"/>
            </a:pPr>
            <a:endParaRPr lang="en-GB" dirty="0"/>
          </a:p>
        </p:txBody>
      </p:sp>
    </p:spTree>
    <p:extLst>
      <p:ext uri="{BB962C8B-B14F-4D97-AF65-F5344CB8AC3E}">
        <p14:creationId xmlns:p14="http://schemas.microsoft.com/office/powerpoint/2010/main" val="4082267063"/>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31505"/>
          </a:xfrm>
        </p:spPr>
        <p:txBody>
          <a:bodyPr/>
          <a:lstStyle/>
          <a:p>
            <a:r>
              <a:rPr lang="en-GB" b="1" dirty="0" smtClean="0"/>
              <a:t>Chapter One: Introduction</a:t>
            </a:r>
            <a:endParaRPr lang="en-GB" b="1" dirty="0"/>
          </a:p>
        </p:txBody>
      </p:sp>
      <p:sp>
        <p:nvSpPr>
          <p:cNvPr id="3" name="Content Placeholder 2"/>
          <p:cNvSpPr>
            <a:spLocks noGrp="1"/>
          </p:cNvSpPr>
          <p:nvPr>
            <p:ph idx="1"/>
          </p:nvPr>
        </p:nvSpPr>
        <p:spPr>
          <a:xfrm>
            <a:off x="1103312" y="1334126"/>
            <a:ext cx="8946541" cy="4914274"/>
          </a:xfrm>
        </p:spPr>
        <p:txBody>
          <a:bodyPr>
            <a:normAutofit fontScale="77500" lnSpcReduction="20000"/>
          </a:bodyPr>
          <a:lstStyle/>
          <a:p>
            <a:pPr>
              <a:buFont typeface="Wingdings" panose="05000000000000000000" pitchFamily="2" charset="2"/>
              <a:buChar char="Ø"/>
            </a:pPr>
            <a:r>
              <a:rPr lang="en-US" dirty="0"/>
              <a:t>The transformations in Saudi Arabia, including the 2030 vision and National transformation program 2020 are the primary foundations for diversifying its economy from high oil dependency to other economic activities capable of replacing oil as the primary driver of the economy. </a:t>
            </a:r>
            <a:endParaRPr lang="en-US" dirty="0" smtClean="0"/>
          </a:p>
          <a:p>
            <a:pPr>
              <a:buFont typeface="Wingdings" panose="05000000000000000000" pitchFamily="2" charset="2"/>
              <a:buChar char="Ø"/>
            </a:pPr>
            <a:r>
              <a:rPr lang="en-US" dirty="0" smtClean="0"/>
              <a:t>The </a:t>
            </a:r>
            <a:r>
              <a:rPr lang="en-US" dirty="0"/>
              <a:t>country is working towards overhauling the entire economic structure through reduction of the dependence on oil</a:t>
            </a:r>
            <a:r>
              <a:rPr lang="en-US" dirty="0" smtClean="0"/>
              <a:t>.</a:t>
            </a:r>
          </a:p>
          <a:p>
            <a:pPr>
              <a:buFont typeface="Wingdings" panose="05000000000000000000" pitchFamily="2" charset="2"/>
              <a:buChar char="Ø"/>
            </a:pPr>
            <a:r>
              <a:rPr lang="en-US" dirty="0" smtClean="0"/>
              <a:t> </a:t>
            </a:r>
            <a:r>
              <a:rPr lang="en-US" dirty="0"/>
              <a:t>There are predicated ramifications of sharp declines in global oil process, while the fluctuations in oil economic oil prices have affected the stability of the economy (Nurunnabi, 2017). </a:t>
            </a:r>
            <a:endParaRPr lang="en-US" dirty="0" smtClean="0"/>
          </a:p>
          <a:p>
            <a:pPr>
              <a:buFont typeface="Wingdings" panose="05000000000000000000" pitchFamily="2" charset="2"/>
              <a:buChar char="Ø"/>
            </a:pPr>
            <a:r>
              <a:rPr lang="en-US" dirty="0" smtClean="0"/>
              <a:t>This </a:t>
            </a:r>
            <a:r>
              <a:rPr lang="en-US" dirty="0"/>
              <a:t>implies that the dependence on the oil economy is a setback for the economic growth, while diversification of the economy can be the primary solution to the constraints that the country faces in terms of economic development. </a:t>
            </a:r>
            <a:endParaRPr lang="en-US" dirty="0" smtClean="0"/>
          </a:p>
          <a:p>
            <a:pPr>
              <a:buFont typeface="Wingdings" panose="05000000000000000000" pitchFamily="2" charset="2"/>
              <a:buChar char="Ø"/>
            </a:pPr>
            <a:r>
              <a:rPr lang="en-US" dirty="0"/>
              <a:t>In this regard, it will give a comparative analysis of countries that have diversified economies like the US, Dubai and China, where it will show the economic benefits that the countries have over Saudi Arabia by depending on diversified economies</a:t>
            </a:r>
            <a:r>
              <a:rPr lang="en-US" dirty="0" smtClean="0"/>
              <a:t>.</a:t>
            </a:r>
          </a:p>
          <a:p>
            <a:pPr>
              <a:buFont typeface="Wingdings" panose="05000000000000000000" pitchFamily="2" charset="2"/>
              <a:buChar char="Ø"/>
            </a:pPr>
            <a:r>
              <a:rPr lang="en-US" dirty="0"/>
              <a:t>The measures of performance within the country will be analyzed in comparison to the economic benefits that countries such as US, Dubai, China, Russia, and Canada are having courtesy of the implementation of structures meant to diversify the sources of revenue.  </a:t>
            </a:r>
            <a:endParaRPr lang="en-GB" dirty="0"/>
          </a:p>
          <a:p>
            <a:pPr>
              <a:buFont typeface="Wingdings" panose="05000000000000000000" pitchFamily="2" charset="2"/>
              <a:buChar char="Ø"/>
            </a:pPr>
            <a:endParaRPr lang="en-GB" dirty="0" smtClean="0"/>
          </a:p>
          <a:p>
            <a:endParaRPr lang="en-GB" dirty="0"/>
          </a:p>
        </p:txBody>
      </p:sp>
    </p:spTree>
    <p:extLst>
      <p:ext uri="{BB962C8B-B14F-4D97-AF65-F5344CB8AC3E}">
        <p14:creationId xmlns:p14="http://schemas.microsoft.com/office/powerpoint/2010/main" val="127339561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06456"/>
          </a:xfrm>
        </p:spPr>
        <p:txBody>
          <a:bodyPr/>
          <a:lstStyle/>
          <a:p>
            <a:r>
              <a:rPr lang="en-US" b="1" dirty="0"/>
              <a:t>Chapter Two: Literature Review</a:t>
            </a:r>
            <a:endParaRPr lang="en-GB" b="1" dirty="0"/>
          </a:p>
        </p:txBody>
      </p:sp>
      <p:sp>
        <p:nvSpPr>
          <p:cNvPr id="3" name="Content Placeholder 2"/>
          <p:cNvSpPr>
            <a:spLocks noGrp="1"/>
          </p:cNvSpPr>
          <p:nvPr>
            <p:ph idx="1"/>
          </p:nvPr>
        </p:nvSpPr>
        <p:spPr>
          <a:xfrm>
            <a:off x="1103312" y="1409076"/>
            <a:ext cx="8946541" cy="4839324"/>
          </a:xfrm>
        </p:spPr>
        <p:txBody>
          <a:bodyPr>
            <a:normAutofit fontScale="70000" lnSpcReduction="20000"/>
          </a:bodyPr>
          <a:lstStyle/>
          <a:p>
            <a:pPr>
              <a:buFont typeface="Wingdings" panose="05000000000000000000" pitchFamily="2" charset="2"/>
              <a:buChar char="Ø"/>
            </a:pPr>
            <a:r>
              <a:rPr lang="en-US" dirty="0" smtClean="0"/>
              <a:t>Prince </a:t>
            </a:r>
            <a:r>
              <a:rPr lang="en-US" dirty="0"/>
              <a:t>Mohamed coined the actual project on concept 2030 and the social contract on the 17th Of April, 2016. </a:t>
            </a:r>
            <a:endParaRPr lang="en-US" dirty="0" smtClean="0"/>
          </a:p>
          <a:p>
            <a:pPr>
              <a:buFont typeface="Wingdings" panose="05000000000000000000" pitchFamily="2" charset="2"/>
              <a:buChar char="Ø"/>
            </a:pPr>
            <a:r>
              <a:rPr lang="en-US" dirty="0" smtClean="0"/>
              <a:t>The </a:t>
            </a:r>
            <a:r>
              <a:rPr lang="en-US" dirty="0"/>
              <a:t>whole idea was to help the country move from its over-dependence on oil to the diversification of the resources in the country to help come up with a satisfactory and independent economic security in the nation (Rehan, Gardy, Demirbas, Rashid, Budzianowski, Pant &amp; Nizami, 2018). </a:t>
            </a:r>
            <a:endParaRPr lang="en-US" dirty="0" smtClean="0"/>
          </a:p>
          <a:p>
            <a:pPr>
              <a:buFont typeface="Wingdings" panose="05000000000000000000" pitchFamily="2" charset="2"/>
              <a:buChar char="Ø"/>
            </a:pPr>
            <a:r>
              <a:rPr lang="en-US" dirty="0" smtClean="0"/>
              <a:t>The </a:t>
            </a:r>
            <a:r>
              <a:rPr lang="en-US" dirty="0"/>
              <a:t>implementation of the program would ensure that the private sector takes the leading role in providing for the welfare of the citizens by creating jobs and ensuring evident industrial growth. </a:t>
            </a:r>
            <a:endParaRPr lang="en-US" dirty="0" smtClean="0"/>
          </a:p>
          <a:p>
            <a:pPr>
              <a:buFont typeface="Wingdings" panose="05000000000000000000" pitchFamily="2" charset="2"/>
              <a:buChar char="Ø"/>
            </a:pPr>
            <a:r>
              <a:rPr lang="en-US" dirty="0" smtClean="0"/>
              <a:t>This </a:t>
            </a:r>
            <a:r>
              <a:rPr lang="en-US" dirty="0"/>
              <a:t>kind of relationship would then ensure that the relationship between the state and the citizens takes a new dimension. </a:t>
            </a:r>
            <a:endParaRPr lang="en-US" dirty="0" smtClean="0"/>
          </a:p>
          <a:p>
            <a:pPr>
              <a:buFont typeface="Wingdings" panose="05000000000000000000" pitchFamily="2" charset="2"/>
              <a:buChar char="Ø"/>
            </a:pPr>
            <a:r>
              <a:rPr lang="en-US" dirty="0" smtClean="0"/>
              <a:t>The </a:t>
            </a:r>
            <a:r>
              <a:rPr lang="en-US" dirty="0"/>
              <a:t>link between the state and the citizens would then be moved from the central autonomous application carried out by the historical authority bestowed on the government to take full of the disbursement of the oil reserves in the </a:t>
            </a:r>
            <a:r>
              <a:rPr lang="en-US" dirty="0" smtClean="0"/>
              <a:t>country.</a:t>
            </a:r>
            <a:r>
              <a:rPr lang="en-US" dirty="0"/>
              <a:t> However, the dire need to help in the diversification of the resources in Saudi Arabia has been realized and recognized by the government, state, and the economists for several decades (Nurunnabi, 2017).</a:t>
            </a:r>
          </a:p>
          <a:p>
            <a:pPr>
              <a:buFont typeface="Wingdings" panose="05000000000000000000" pitchFamily="2" charset="2"/>
              <a:buChar char="Ø"/>
            </a:pPr>
            <a:r>
              <a:rPr lang="en-US" dirty="0"/>
              <a:t> There is the need to help the prices of the oil in the global market to return to levels that are above the $ 100 mark. </a:t>
            </a:r>
          </a:p>
          <a:p>
            <a:pPr>
              <a:buFont typeface="Wingdings" panose="05000000000000000000" pitchFamily="2" charset="2"/>
              <a:buChar char="Ø"/>
            </a:pPr>
            <a:r>
              <a:rPr lang="en-US" dirty="0"/>
              <a:t>Government spending on the oil reserves remains a stumbling block to the acknowledgment of the change in the economic reforms in the country, and the same notion and practice must then be changed to make the economy of the country a more reliable and sustainable one both locally and on the global perspective.</a:t>
            </a:r>
            <a:endParaRPr lang="en-GB" dirty="0"/>
          </a:p>
          <a:p>
            <a:pPr>
              <a:buFont typeface="Wingdings" panose="05000000000000000000" pitchFamily="2" charset="2"/>
              <a:buChar char="Ø"/>
            </a:pPr>
            <a:endParaRPr lang="en-GB" dirty="0"/>
          </a:p>
        </p:txBody>
      </p:sp>
    </p:spTree>
    <p:extLst>
      <p:ext uri="{BB962C8B-B14F-4D97-AF65-F5344CB8AC3E}">
        <p14:creationId xmlns:p14="http://schemas.microsoft.com/office/powerpoint/2010/main" val="140892876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16515"/>
          </a:xfrm>
        </p:spPr>
        <p:txBody>
          <a:bodyPr/>
          <a:lstStyle/>
          <a:p>
            <a:r>
              <a:rPr lang="en-US" b="1" dirty="0"/>
              <a:t>Reducing the dependency on Oil</a:t>
            </a:r>
            <a:endParaRPr lang="en-GB" b="1" dirty="0"/>
          </a:p>
        </p:txBody>
      </p:sp>
      <p:sp>
        <p:nvSpPr>
          <p:cNvPr id="3" name="Content Placeholder 2"/>
          <p:cNvSpPr>
            <a:spLocks noGrp="1"/>
          </p:cNvSpPr>
          <p:nvPr>
            <p:ph idx="1"/>
          </p:nvPr>
        </p:nvSpPr>
        <p:spPr>
          <a:xfrm>
            <a:off x="1103312" y="1469036"/>
            <a:ext cx="8946541" cy="4779363"/>
          </a:xfrm>
        </p:spPr>
        <p:txBody>
          <a:bodyPr>
            <a:normAutofit fontScale="77500" lnSpcReduction="20000"/>
          </a:bodyPr>
          <a:lstStyle/>
          <a:p>
            <a:pPr>
              <a:buFont typeface="Wingdings" panose="05000000000000000000" pitchFamily="2" charset="2"/>
              <a:buChar char="Ø"/>
            </a:pPr>
            <a:r>
              <a:rPr lang="en-US" dirty="0"/>
              <a:t>After decades of noting the urge to expand the sources of income in Saudi Arabia, the country officially unveiled, “Saudi Vision 2030” as its ambitious plan on 25</a:t>
            </a:r>
            <a:r>
              <a:rPr lang="en-US" baseline="30000" dirty="0"/>
              <a:t>th</a:t>
            </a:r>
            <a:r>
              <a:rPr lang="en-US" dirty="0"/>
              <a:t>, April, 2016. </a:t>
            </a:r>
            <a:endParaRPr lang="en-US" dirty="0" smtClean="0"/>
          </a:p>
          <a:p>
            <a:pPr>
              <a:buFont typeface="Wingdings" panose="05000000000000000000" pitchFamily="2" charset="2"/>
              <a:buChar char="Ø"/>
            </a:pPr>
            <a:r>
              <a:rPr lang="en-US" dirty="0" smtClean="0"/>
              <a:t>The </a:t>
            </a:r>
            <a:r>
              <a:rPr lang="en-US" dirty="0"/>
              <a:t>main drive of the economic plan lies on the kingdom’s hurdles in dealing with the sudden drop in oil prices as depicted in a large budget deficit and a fall in its reserves</a:t>
            </a:r>
            <a:r>
              <a:rPr lang="en-US" dirty="0" smtClean="0"/>
              <a:t>.</a:t>
            </a:r>
          </a:p>
          <a:p>
            <a:pPr>
              <a:buFont typeface="Wingdings" panose="05000000000000000000" pitchFamily="2" charset="2"/>
              <a:buChar char="Ø"/>
            </a:pPr>
            <a:r>
              <a:rPr lang="en-US" dirty="0" smtClean="0"/>
              <a:t> </a:t>
            </a:r>
            <a:r>
              <a:rPr lang="en-US" dirty="0"/>
              <a:t>Currently, Saudi Arabia is producing 10 million barrels of oil daily in a bid to retain its share in the global market</a:t>
            </a:r>
            <a:r>
              <a:rPr lang="en-US" dirty="0" smtClean="0"/>
              <a:t>.</a:t>
            </a:r>
          </a:p>
          <a:p>
            <a:pPr>
              <a:buFont typeface="Wingdings" panose="05000000000000000000" pitchFamily="2" charset="2"/>
              <a:buChar char="Ø"/>
            </a:pPr>
            <a:r>
              <a:rPr lang="en-US" dirty="0" smtClean="0"/>
              <a:t> </a:t>
            </a:r>
            <a:r>
              <a:rPr lang="en-US" dirty="0"/>
              <a:t>Majority of the country’s revenue is accounted in the income from the oil sector and oil products accounts. Consequently, lower oil prices and exceptional high expenditures have led to a huge budget deficit</a:t>
            </a:r>
            <a:r>
              <a:rPr lang="en-US" dirty="0" smtClean="0"/>
              <a:t>.</a:t>
            </a:r>
          </a:p>
          <a:p>
            <a:pPr>
              <a:buFont typeface="Wingdings" panose="05000000000000000000" pitchFamily="2" charset="2"/>
              <a:buChar char="Ø"/>
            </a:pPr>
            <a:r>
              <a:rPr lang="en-US" dirty="0" smtClean="0"/>
              <a:t>There </a:t>
            </a:r>
            <a:r>
              <a:rPr lang="en-US" dirty="0"/>
              <a:t>are various ways to meet the economic targets namely: development of local economic sectors and generation of new sources of income that are less volatile than the oil market in conjunction with embracing cost-cutting measures. A number of sectors have been marked for development in the plan. They include: mining, tourism, security, health and finance.</a:t>
            </a:r>
            <a:endParaRPr lang="en-GB" dirty="0"/>
          </a:p>
          <a:p>
            <a:pPr>
              <a:buFont typeface="Wingdings" panose="05000000000000000000" pitchFamily="2" charset="2"/>
              <a:buChar char="Ø"/>
            </a:pPr>
            <a:r>
              <a:rPr lang="en-US" dirty="0"/>
              <a:t>In a bid to obtain financing for the pal, Saudi Arabia plans to give the Saudi stock market 5 % of the shares to Saudi Aramco, the national oil Company whose total value reads over $2 trillion. Additionally, the government of Saudi Arabia is reviewing setting aside a capital fund to cater for the improvement of state investments.</a:t>
            </a:r>
            <a:endParaRPr lang="en-GB" dirty="0"/>
          </a:p>
          <a:p>
            <a:endParaRPr lang="en-GB" dirty="0"/>
          </a:p>
        </p:txBody>
      </p:sp>
    </p:spTree>
    <p:extLst>
      <p:ext uri="{BB962C8B-B14F-4D97-AF65-F5344CB8AC3E}">
        <p14:creationId xmlns:p14="http://schemas.microsoft.com/office/powerpoint/2010/main" val="26840343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b="1" dirty="0"/>
              <a:t>Key Pillars for Vision 2030 and 2020 Transformation Program</a:t>
            </a:r>
            <a:r>
              <a:rPr lang="en-GB" b="1" dirty="0"/>
              <a:t/>
            </a:r>
            <a:br>
              <a:rPr lang="en-GB" b="1" dirty="0"/>
            </a:br>
            <a:endParaRPr lang="en-GB" dirty="0"/>
          </a:p>
        </p:txBody>
      </p:sp>
      <p:sp>
        <p:nvSpPr>
          <p:cNvPr id="3" name="Content Placeholder 2"/>
          <p:cNvSpPr>
            <a:spLocks noGrp="1"/>
          </p:cNvSpPr>
          <p:nvPr>
            <p:ph idx="1"/>
          </p:nvPr>
        </p:nvSpPr>
        <p:spPr>
          <a:xfrm>
            <a:off x="1103312" y="1853248"/>
            <a:ext cx="8946541" cy="4395151"/>
          </a:xfrm>
        </p:spPr>
        <p:txBody>
          <a:bodyPr>
            <a:normAutofit fontScale="77500" lnSpcReduction="20000"/>
          </a:bodyPr>
          <a:lstStyle/>
          <a:p>
            <a:pPr lvl="0">
              <a:buFont typeface="Wingdings" panose="05000000000000000000" pitchFamily="2" charset="2"/>
              <a:buChar char="Ø"/>
            </a:pPr>
            <a:r>
              <a:rPr lang="en-US" dirty="0" smtClean="0"/>
              <a:t>The </a:t>
            </a:r>
            <a:r>
              <a:rPr lang="en-US" dirty="0"/>
              <a:t>dire need to raise the scale up in the economic ladder and come among the top 10 in the world right from the current position of 19</a:t>
            </a:r>
            <a:endParaRPr lang="en-GB" dirty="0"/>
          </a:p>
          <a:p>
            <a:pPr lvl="0">
              <a:buFont typeface="Wingdings" panose="05000000000000000000" pitchFamily="2" charset="2"/>
              <a:buChar char="Ø"/>
            </a:pPr>
            <a:r>
              <a:rPr lang="en-US" dirty="0"/>
              <a:t>The elevation of the contribution of the private sector from below 40 % to 65 % of the entire GDP</a:t>
            </a:r>
            <a:endParaRPr lang="en-GB" dirty="0"/>
          </a:p>
          <a:p>
            <a:pPr lvl="0">
              <a:buFont typeface="Wingdings" panose="05000000000000000000" pitchFamily="2" charset="2"/>
              <a:buChar char="Ø"/>
            </a:pPr>
            <a:r>
              <a:rPr lang="en-US" dirty="0"/>
              <a:t>The increase of the FDI from the current 3 % to 6 % as dictated by the international levels of their GDP</a:t>
            </a:r>
            <a:endParaRPr lang="en-GB" dirty="0"/>
          </a:p>
          <a:p>
            <a:pPr lvl="0">
              <a:buFont typeface="Wingdings" panose="05000000000000000000" pitchFamily="2" charset="2"/>
              <a:buChar char="Ø"/>
            </a:pPr>
            <a:r>
              <a:rPr lang="en-US" dirty="0"/>
              <a:t>The raising of non-oil exports to over 50 % from 16 %  of the GDP from the same non-oil GDP contributors</a:t>
            </a:r>
            <a:endParaRPr lang="en-GB" dirty="0"/>
          </a:p>
          <a:p>
            <a:pPr lvl="0">
              <a:buFont typeface="Wingdings" panose="05000000000000000000" pitchFamily="2" charset="2"/>
              <a:buChar char="Ø"/>
            </a:pPr>
            <a:r>
              <a:rPr lang="en-US" dirty="0"/>
              <a:t>Increase of the revenues arising from non-oil sources from SAR 165 billion to SAR 1 trillion</a:t>
            </a:r>
            <a:endParaRPr lang="en-GB" dirty="0"/>
          </a:p>
          <a:p>
            <a:pPr lvl="0">
              <a:buFont typeface="Wingdings" panose="05000000000000000000" pitchFamily="2" charset="2"/>
              <a:buChar char="Ø"/>
            </a:pPr>
            <a:r>
              <a:rPr lang="en-US" dirty="0"/>
              <a:t>Increase in the number of pilgrimage visitors from below 8 million to over 34 million on a yearly average</a:t>
            </a:r>
            <a:endParaRPr lang="en-GB" dirty="0"/>
          </a:p>
          <a:p>
            <a:pPr lvl="0">
              <a:buFont typeface="Wingdings" panose="05000000000000000000" pitchFamily="2" charset="2"/>
              <a:buChar char="Ø"/>
            </a:pPr>
            <a:r>
              <a:rPr lang="en-US" dirty="0"/>
              <a:t>Localize the production of military equipment to over 50 %</a:t>
            </a:r>
            <a:endParaRPr lang="en-GB" dirty="0"/>
          </a:p>
          <a:p>
            <a:pPr lvl="0">
              <a:buFont typeface="Wingdings" panose="05000000000000000000" pitchFamily="2" charset="2"/>
              <a:buChar char="Ø"/>
            </a:pPr>
            <a:r>
              <a:rPr lang="en-US" dirty="0"/>
              <a:t>Increase of the Saudization of gas and oil from around 35 % to over 75 %</a:t>
            </a:r>
            <a:endParaRPr lang="en-GB" dirty="0"/>
          </a:p>
          <a:p>
            <a:pPr>
              <a:buFont typeface="Wingdings" panose="05000000000000000000" pitchFamily="2" charset="2"/>
              <a:buChar char="Ø"/>
            </a:pPr>
            <a:r>
              <a:rPr lang="en-US" dirty="0"/>
              <a:t>The elevation of public investments fund to SAR 7 trillion from the current 600 billion</a:t>
            </a:r>
            <a:endParaRPr lang="en-GB" dirty="0"/>
          </a:p>
        </p:txBody>
      </p:sp>
    </p:spTree>
    <p:extLst>
      <p:ext uri="{BB962C8B-B14F-4D97-AF65-F5344CB8AC3E}">
        <p14:creationId xmlns:p14="http://schemas.microsoft.com/office/powerpoint/2010/main" val="3768942293"/>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86338"/>
          </a:xfrm>
        </p:spPr>
        <p:txBody>
          <a:bodyPr/>
          <a:lstStyle/>
          <a:p>
            <a:r>
              <a:rPr lang="en-GB" b="1" dirty="0" smtClean="0"/>
              <a:t>Summary of chapter two</a:t>
            </a:r>
            <a:endParaRPr lang="en-GB" b="1" dirty="0"/>
          </a:p>
        </p:txBody>
      </p:sp>
      <p:sp>
        <p:nvSpPr>
          <p:cNvPr id="3" name="Content Placeholder 2"/>
          <p:cNvSpPr>
            <a:spLocks noGrp="1"/>
          </p:cNvSpPr>
          <p:nvPr>
            <p:ph idx="1"/>
          </p:nvPr>
        </p:nvSpPr>
        <p:spPr>
          <a:xfrm>
            <a:off x="1103312" y="1319134"/>
            <a:ext cx="8946541" cy="4929265"/>
          </a:xfrm>
        </p:spPr>
        <p:txBody>
          <a:bodyPr>
            <a:normAutofit fontScale="70000" lnSpcReduction="20000"/>
          </a:bodyPr>
          <a:lstStyle/>
          <a:p>
            <a:r>
              <a:rPr lang="en-US" dirty="0"/>
              <a:t>The execution of the program would guarantee that the private sector plays the central component in accommodating the welfare of the natives by making employment and ensuring evident mechanical development (Abdel-Latif, Osman &amp; Ahmed, 2017). This kind of relationship would then guarantee that the connection between the state and the nationals takes another measurement. The link between the state and the citizens would then be moved from the self-governing focal application completed by the verifiably expert offered on the legislature to take loaded with the dispensing of the oil saves in the nation. </a:t>
            </a:r>
            <a:endParaRPr lang="en-GB" dirty="0"/>
          </a:p>
          <a:p>
            <a:r>
              <a:rPr lang="en-US" b="1" dirty="0"/>
              <a:t>	</a:t>
            </a:r>
            <a:r>
              <a:rPr lang="en-US" dirty="0"/>
              <a:t>Through 2030 vision and National change program 2020 Saudi Arabia vision, Saudi Arabia is establishing the frameworks for enhancing its economy from high oil reliance to other financial exercises equipped for supplanting oil as the essential driver of the economy. In such manner, the nation would like to update its whole financial setup by diminishing reliance on oil through the change of the nation's salary age approaches (Thompson, 2018</a:t>
            </a:r>
            <a:r>
              <a:rPr lang="en-US" dirty="0" smtClean="0"/>
              <a:t>)..</a:t>
            </a:r>
          </a:p>
          <a:p>
            <a:r>
              <a:rPr lang="en-US" dirty="0"/>
              <a:t>Secondary information sources were utilized to assemble data on the anticipated levels of execution in Dubai and the market openings that the Vision 2030 and the National change program. The exploration was very quantitative, where it gave the measurements of implementation and opportunities postured by the changes in the country. These execution measures were contrasted and different nations from across the globe, which have received efficiently measures to diminish reliance on oil. These nations incorporated US, Dubai, China, Russia, and Canada</a:t>
            </a:r>
            <a:r>
              <a:rPr lang="en-US" dirty="0" smtClean="0"/>
              <a:t>.</a:t>
            </a:r>
          </a:p>
          <a:p>
            <a:r>
              <a:rPr lang="en-US" dirty="0" smtClean="0"/>
              <a:t> </a:t>
            </a:r>
            <a:r>
              <a:rPr lang="en-US" dirty="0"/>
              <a:t>The paper likewise broke down the effects of dependence on oil in the </a:t>
            </a:r>
            <a:r>
              <a:rPr lang="en-US" dirty="0" smtClean="0"/>
              <a:t>nation. The </a:t>
            </a:r>
            <a:r>
              <a:rPr lang="en-US" dirty="0"/>
              <a:t>article has a near examination through work area audit, where it is a personal investigation highlighting the impacts of Vision 2030 and the National Transformation Program 2020 on advertising openings in Saudi Arabia (Alhawassi, Abuelizz, Almetwazi, Mahmoud, Alghamdi, Alruthia &amp; Pitts, 2017). The outcomes area demonstrated how the appropriation of the non-oil part had affected the social, monetary and political structure of different nations</a:t>
            </a:r>
            <a:endParaRPr lang="en-GB" dirty="0"/>
          </a:p>
          <a:p>
            <a:endParaRPr lang="en-GB" dirty="0"/>
          </a:p>
        </p:txBody>
      </p:sp>
    </p:spTree>
    <p:extLst>
      <p:ext uri="{BB962C8B-B14F-4D97-AF65-F5344CB8AC3E}">
        <p14:creationId xmlns:p14="http://schemas.microsoft.com/office/powerpoint/2010/main" val="4099328527"/>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06456"/>
          </a:xfrm>
        </p:spPr>
        <p:txBody>
          <a:bodyPr/>
          <a:lstStyle/>
          <a:p>
            <a:r>
              <a:rPr lang="en-US" b="1" dirty="0"/>
              <a:t>Chapter Three: Methodology</a:t>
            </a:r>
            <a:endParaRPr lang="en-GB" b="1" dirty="0"/>
          </a:p>
        </p:txBody>
      </p:sp>
      <p:sp>
        <p:nvSpPr>
          <p:cNvPr id="3" name="Content Placeholder 2"/>
          <p:cNvSpPr>
            <a:spLocks noGrp="1"/>
          </p:cNvSpPr>
          <p:nvPr>
            <p:ph idx="1"/>
          </p:nvPr>
        </p:nvSpPr>
        <p:spPr>
          <a:xfrm>
            <a:off x="1103312" y="1469036"/>
            <a:ext cx="8946541" cy="4779363"/>
          </a:xfrm>
        </p:spPr>
        <p:txBody>
          <a:bodyPr>
            <a:normAutofit fontScale="85000" lnSpcReduction="20000"/>
          </a:bodyPr>
          <a:lstStyle/>
          <a:p>
            <a:r>
              <a:rPr lang="en-US" dirty="0"/>
              <a:t>The methodology is based on a qualitative comparative analysis system of data analysis, which will be based on a systematic way of studying cases (Nizam, Rehan, Syamsiro &amp; Ouda, 2017). The first case will be that of diversification of the economy, where there will be an analysis of the countries like the US, China, Dubai, and Canada, which have moved away from dependence on renewable resources to other forms of production such as technology, consumer markets and tourism.</a:t>
            </a:r>
            <a:endParaRPr lang="en-GB" dirty="0"/>
          </a:p>
          <a:p>
            <a:r>
              <a:rPr lang="en-US" dirty="0"/>
              <a:t>First, both secondary and the primary sources of data have been discussed and the contribution of both types to the achievement of the research objectives stated. This is followed by explanation on how the sampling was done, the sample size and the justification of the sample size used. The approach and design have also been stated and their relevance and conformity to the nature of this study outlined, followed by an elaborate discussion of different instruments of data collection and their applicability to this study (Thompson, 2018). </a:t>
            </a:r>
            <a:endParaRPr lang="en-US" dirty="0" smtClean="0"/>
          </a:p>
          <a:p>
            <a:r>
              <a:rPr lang="en-US" dirty="0" smtClean="0"/>
              <a:t>The </a:t>
            </a:r>
            <a:r>
              <a:rPr lang="en-US" dirty="0"/>
              <a:t>process of data collection is also stated towards the end of this chapter and it entails a discussion of all the steps that were undertaken right from the initiation of this process to the stage of conclusion. Lastly, to ensure that the study is valid, reliable, and applicable, a number of ethical considerations have been stated and the ways in which they were adhered to have been stated as well.  </a:t>
            </a:r>
            <a:endParaRPr lang="en-GB" dirty="0"/>
          </a:p>
          <a:p>
            <a:endParaRPr lang="en-GB" dirty="0"/>
          </a:p>
        </p:txBody>
      </p:sp>
    </p:spTree>
    <p:extLst>
      <p:ext uri="{BB962C8B-B14F-4D97-AF65-F5344CB8AC3E}">
        <p14:creationId xmlns:p14="http://schemas.microsoft.com/office/powerpoint/2010/main" val="75108569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66416"/>
          </a:xfrm>
        </p:spPr>
        <p:txBody>
          <a:bodyPr/>
          <a:lstStyle/>
          <a:p>
            <a:r>
              <a:rPr lang="en-GB" b="1" dirty="0"/>
              <a:t>Chapter Four: Results</a:t>
            </a:r>
            <a:br>
              <a:rPr lang="en-GB" b="1" dirty="0"/>
            </a:br>
            <a:endParaRPr lang="en-GB" dirty="0"/>
          </a:p>
        </p:txBody>
      </p:sp>
      <p:sp>
        <p:nvSpPr>
          <p:cNvPr id="3" name="Content Placeholder 2"/>
          <p:cNvSpPr>
            <a:spLocks noGrp="1"/>
          </p:cNvSpPr>
          <p:nvPr>
            <p:ph idx="1"/>
          </p:nvPr>
        </p:nvSpPr>
        <p:spPr>
          <a:xfrm>
            <a:off x="1103312" y="1319134"/>
            <a:ext cx="8946541" cy="4929265"/>
          </a:xfrm>
        </p:spPr>
        <p:txBody>
          <a:bodyPr>
            <a:normAutofit fontScale="85000" lnSpcReduction="20000"/>
          </a:bodyPr>
          <a:lstStyle/>
          <a:p>
            <a:r>
              <a:rPr lang="en-US" dirty="0" smtClean="0"/>
              <a:t>Qualitative data from the literature review section will </a:t>
            </a:r>
            <a:r>
              <a:rPr lang="en-US" dirty="0"/>
              <a:t>be compared to other countries that have benefitted from the corresponding change in the system of managing the economic growth and welfare in such countries in one way or the other</a:t>
            </a:r>
            <a:r>
              <a:rPr lang="en-US" dirty="0" smtClean="0"/>
              <a:t>.</a:t>
            </a:r>
          </a:p>
          <a:p>
            <a:r>
              <a:rPr lang="en-US" dirty="0" smtClean="0"/>
              <a:t>The </a:t>
            </a:r>
            <a:r>
              <a:rPr lang="en-US" dirty="0"/>
              <a:t>leading case will be that of broadening of the economy, where there will be an examination of the nations like the US, China, Dubai, and Canada, which have moved far from reliance on sustainable assets to different types of generation, for example, innovation, purchaser markets and tourism</a:t>
            </a:r>
            <a:r>
              <a:rPr lang="en-US" dirty="0" smtClean="0"/>
              <a:t>.</a:t>
            </a:r>
            <a:r>
              <a:rPr lang="en-US" dirty="0"/>
              <a:t> The aspects of auxiliary sources were imperative since they constituted confirmation that gave a review of the problem under investigation</a:t>
            </a:r>
            <a:r>
              <a:rPr lang="en-US" dirty="0" smtClean="0"/>
              <a:t>.</a:t>
            </a:r>
          </a:p>
          <a:p>
            <a:r>
              <a:rPr lang="en-US" dirty="0" smtClean="0"/>
              <a:t>They </a:t>
            </a:r>
            <a:r>
              <a:rPr lang="en-US" dirty="0"/>
              <a:t>likewise filled in as the premise of development of essential information accumulation tools and methods in connection with the significant research factors and research goals (Khan, 2016</a:t>
            </a:r>
            <a:r>
              <a:rPr lang="en-US" dirty="0" smtClean="0"/>
              <a:t>).</a:t>
            </a:r>
          </a:p>
          <a:p>
            <a:r>
              <a:rPr lang="en-US" dirty="0" smtClean="0"/>
              <a:t>Optional </a:t>
            </a:r>
            <a:r>
              <a:rPr lang="en-US" dirty="0"/>
              <a:t>sources of information accumulation additionally empowered the analyst to discover the grounds on which to base conclusions from the discoveries of the real investigation</a:t>
            </a:r>
            <a:r>
              <a:rPr lang="en-US" dirty="0" smtClean="0"/>
              <a:t>.</a:t>
            </a:r>
          </a:p>
          <a:p>
            <a:r>
              <a:rPr lang="en-US" dirty="0" smtClean="0"/>
              <a:t>In </a:t>
            </a:r>
            <a:r>
              <a:rPr lang="en-US" dirty="0"/>
              <a:t>such manner, essential and auxiliary sources of information were utilized to break down the social, political and monetary effect of usage of the Vision 2030 and the National Transformation Program 2020 in Saudi Arabia. Data yielded was utilized to make conclusions that addressed research questions.</a:t>
            </a:r>
            <a:endParaRPr lang="en-GB" dirty="0"/>
          </a:p>
          <a:p>
            <a:endParaRPr lang="en-GB" dirty="0"/>
          </a:p>
          <a:p>
            <a:endParaRPr lang="en-GB" dirty="0"/>
          </a:p>
        </p:txBody>
      </p:sp>
    </p:spTree>
    <p:extLst>
      <p:ext uri="{BB962C8B-B14F-4D97-AF65-F5344CB8AC3E}">
        <p14:creationId xmlns:p14="http://schemas.microsoft.com/office/powerpoint/2010/main" val="91635458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91466"/>
          </a:xfrm>
        </p:spPr>
        <p:txBody>
          <a:bodyPr/>
          <a:lstStyle/>
          <a:p>
            <a:r>
              <a:rPr lang="en-GB" b="1" dirty="0" smtClean="0"/>
              <a:t>Summary of Chapter four</a:t>
            </a:r>
            <a:endParaRPr lang="en-GB" b="1" dirty="0"/>
          </a:p>
        </p:txBody>
      </p:sp>
      <p:sp>
        <p:nvSpPr>
          <p:cNvPr id="3" name="Content Placeholder 2"/>
          <p:cNvSpPr>
            <a:spLocks noGrp="1"/>
          </p:cNvSpPr>
          <p:nvPr>
            <p:ph idx="1"/>
          </p:nvPr>
        </p:nvSpPr>
        <p:spPr>
          <a:xfrm>
            <a:off x="1103312" y="1394086"/>
            <a:ext cx="8946541" cy="4854314"/>
          </a:xfrm>
        </p:spPr>
        <p:txBody>
          <a:bodyPr>
            <a:normAutofit fontScale="85000" lnSpcReduction="20000"/>
          </a:bodyPr>
          <a:lstStyle/>
          <a:p>
            <a:r>
              <a:rPr lang="en-US" dirty="0"/>
              <a:t>In such manner, the nation plans to update its whole monetary setup by decreasing reliance on oil through the change of the nation's pay age approaches</a:t>
            </a:r>
            <a:r>
              <a:rPr lang="en-US" dirty="0" smtClean="0"/>
              <a:t>.</a:t>
            </a:r>
          </a:p>
          <a:p>
            <a:r>
              <a:rPr lang="en-US" dirty="0" smtClean="0"/>
              <a:t>While </a:t>
            </a:r>
            <a:r>
              <a:rPr lang="en-US" dirty="0"/>
              <a:t>the momentary encouraging the rebuilding in connection to its economy is predicated on the consequences of sharp decreases in global oil process, the method of reasoning educating this line of thought has been clear for quite a while (Thompson, 2018</a:t>
            </a:r>
            <a:r>
              <a:rPr lang="en-US" dirty="0" smtClean="0"/>
              <a:t>).</a:t>
            </a:r>
          </a:p>
          <a:p>
            <a:r>
              <a:rPr lang="en-US" dirty="0" smtClean="0"/>
              <a:t>With </a:t>
            </a:r>
            <a:r>
              <a:rPr lang="en-US" dirty="0"/>
              <a:t>deals from oil creating the principal part of government assets, and with the private division in the Kingdom speaking to the essential business, authorities in the nation are worried that the nonattendance of monetary assortment predicts a fantastic test to long-haul money related security</a:t>
            </a:r>
            <a:r>
              <a:rPr lang="en-US" dirty="0" smtClean="0"/>
              <a:t>.</a:t>
            </a:r>
          </a:p>
          <a:p>
            <a:r>
              <a:rPr lang="en-US" dirty="0" smtClean="0"/>
              <a:t>Along </a:t>
            </a:r>
            <a:r>
              <a:rPr lang="en-US" dirty="0"/>
              <a:t>these lines, this examination exercise will try to offer a reflection on the Saudi Arabia vision 2030 and National change program 2020 in the market openings (Thompson, 2018</a:t>
            </a:r>
            <a:r>
              <a:rPr lang="en-US" dirty="0" smtClean="0"/>
              <a:t>).</a:t>
            </a:r>
          </a:p>
          <a:p>
            <a:r>
              <a:rPr lang="en-US" dirty="0" smtClean="0"/>
              <a:t>This </a:t>
            </a:r>
            <a:r>
              <a:rPr lang="en-US" dirty="0"/>
              <a:t>exploration will start by offering and prologue to Saudi Arabia's choice to expand its economy by taking a gander at the difficulties the nation has looked in the wake of late diving of oil </a:t>
            </a:r>
            <a:r>
              <a:rPr lang="en-US" dirty="0" smtClean="0"/>
              <a:t>costs.</a:t>
            </a:r>
          </a:p>
          <a:p>
            <a:r>
              <a:rPr lang="en-US" dirty="0" smtClean="0"/>
              <a:t>It </a:t>
            </a:r>
            <a:r>
              <a:rPr lang="en-US" dirty="0"/>
              <a:t>will likewise give a foundation to the issues caused by high reliance on the asset as the essential generator of government incomes. </a:t>
            </a:r>
            <a:endParaRPr lang="en-GB" dirty="0"/>
          </a:p>
        </p:txBody>
      </p:sp>
    </p:spTree>
    <p:extLst>
      <p:ext uri="{BB962C8B-B14F-4D97-AF65-F5344CB8AC3E}">
        <p14:creationId xmlns:p14="http://schemas.microsoft.com/office/powerpoint/2010/main" val="2203590508"/>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56357"/>
          </a:xfrm>
        </p:spPr>
        <p:txBody>
          <a:bodyPr/>
          <a:lstStyle/>
          <a:p>
            <a:r>
              <a:rPr lang="en-US" b="1" dirty="0"/>
              <a:t>Chapter Five: Discussion</a:t>
            </a:r>
            <a:r>
              <a:rPr lang="en-GB" dirty="0"/>
              <a:t/>
            </a:r>
            <a:br>
              <a:rPr lang="en-GB" dirty="0"/>
            </a:br>
            <a:endParaRPr lang="en-GB" dirty="0"/>
          </a:p>
        </p:txBody>
      </p:sp>
      <p:sp>
        <p:nvSpPr>
          <p:cNvPr id="3" name="Content Placeholder 2"/>
          <p:cNvSpPr>
            <a:spLocks noGrp="1"/>
          </p:cNvSpPr>
          <p:nvPr>
            <p:ph idx="1"/>
          </p:nvPr>
        </p:nvSpPr>
        <p:spPr>
          <a:xfrm>
            <a:off x="1103312" y="1409076"/>
            <a:ext cx="8946541" cy="4839324"/>
          </a:xfrm>
        </p:spPr>
        <p:txBody>
          <a:bodyPr>
            <a:normAutofit fontScale="70000" lnSpcReduction="20000"/>
          </a:bodyPr>
          <a:lstStyle/>
          <a:p>
            <a:r>
              <a:rPr lang="en-US" dirty="0"/>
              <a:t>There are four different vital stocks issued to the public. These include the issues stock, treasury stock, outstanding stock and the authorized stock</a:t>
            </a:r>
            <a:r>
              <a:rPr lang="en-US" dirty="0" smtClean="0"/>
              <a:t>.</a:t>
            </a:r>
          </a:p>
          <a:p>
            <a:r>
              <a:rPr lang="en-US" dirty="0" smtClean="0"/>
              <a:t>With </a:t>
            </a:r>
            <a:r>
              <a:rPr lang="en-US" dirty="0"/>
              <a:t>$ 1000, it is advisable for one to invest in the treasury stock because the price in the market is often depressed and the stock can always be repurchased at a very favorable discount (Thompson, 2018</a:t>
            </a:r>
            <a:r>
              <a:rPr lang="en-US" dirty="0" smtClean="0"/>
              <a:t>).</a:t>
            </a:r>
          </a:p>
          <a:p>
            <a:r>
              <a:rPr lang="en-US" dirty="0" smtClean="0"/>
              <a:t> </a:t>
            </a:r>
            <a:r>
              <a:rPr lang="en-US" dirty="0"/>
              <a:t>These stocks can as well be used as cash in cases of exchange. It would be appropriate to issue an outstanding bond as this would be very useful in the management of the number of shares trading in the market at any given time. This practice can also be derived very quickly by just subtracting the issued stock from the treasury stock</a:t>
            </a:r>
            <a:r>
              <a:rPr lang="en-US" dirty="0" smtClean="0"/>
              <a:t>.</a:t>
            </a:r>
          </a:p>
          <a:p>
            <a:r>
              <a:rPr lang="en-US" dirty="0" smtClean="0"/>
              <a:t>It </a:t>
            </a:r>
            <a:r>
              <a:rPr lang="en-US" dirty="0"/>
              <a:t>would also be significant in the management of the corporate affairs of the country in question. </a:t>
            </a:r>
            <a:endParaRPr lang="en-US" dirty="0" smtClean="0"/>
          </a:p>
          <a:p>
            <a:r>
              <a:rPr lang="en-US" dirty="0" smtClean="0"/>
              <a:t>Some </a:t>
            </a:r>
            <a:r>
              <a:rPr lang="en-US" dirty="0"/>
              <a:t>elements that impact the time value of money include interest charged, the period, mode of payment, an actual present amount of the funds, prospects on the cost of the capital, loan amortization, and the pattern of the flow of the cash</a:t>
            </a:r>
            <a:r>
              <a:rPr lang="en-US" dirty="0" smtClean="0"/>
              <a:t>.</a:t>
            </a:r>
          </a:p>
          <a:p>
            <a:r>
              <a:rPr lang="en-US" dirty="0" smtClean="0"/>
              <a:t>All </a:t>
            </a:r>
            <a:r>
              <a:rPr lang="en-US" dirty="0"/>
              <a:t>these elements are essential to the determination of the time value of the money. The EMT has a provision that all the investors in the stock market perceive information in a very similar manner. </a:t>
            </a:r>
            <a:endParaRPr lang="en-US" dirty="0" smtClean="0"/>
          </a:p>
          <a:p>
            <a:r>
              <a:rPr lang="en-US" dirty="0" smtClean="0"/>
              <a:t>It </a:t>
            </a:r>
            <a:r>
              <a:rPr lang="en-US" dirty="0"/>
              <a:t>also claims that no any single investor can gather more profits as compared to the other investors in the market. Finally, it also proposes that no investor is in a position to beat the entire market and this is the primary factor that controls the current stock market.</a:t>
            </a:r>
            <a:endParaRPr lang="en-GB" dirty="0"/>
          </a:p>
          <a:p>
            <a:endParaRPr lang="en-GB" dirty="0"/>
          </a:p>
        </p:txBody>
      </p:sp>
    </p:spTree>
    <p:extLst>
      <p:ext uri="{BB962C8B-B14F-4D97-AF65-F5344CB8AC3E}">
        <p14:creationId xmlns:p14="http://schemas.microsoft.com/office/powerpoint/2010/main" val="248673183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91466"/>
          </a:xfrm>
        </p:spPr>
        <p:txBody>
          <a:bodyPr/>
          <a:lstStyle/>
          <a:p>
            <a:r>
              <a:rPr lang="en-GB" b="1" dirty="0" smtClean="0"/>
              <a:t>Cont.</a:t>
            </a:r>
            <a:endParaRPr lang="en-GB" b="1" dirty="0"/>
          </a:p>
        </p:txBody>
      </p:sp>
      <p:sp>
        <p:nvSpPr>
          <p:cNvPr id="3" name="Content Placeholder 2"/>
          <p:cNvSpPr>
            <a:spLocks noGrp="1"/>
          </p:cNvSpPr>
          <p:nvPr>
            <p:ph idx="1"/>
          </p:nvPr>
        </p:nvSpPr>
        <p:spPr>
          <a:xfrm>
            <a:off x="1103312" y="1379096"/>
            <a:ext cx="8946541" cy="4869304"/>
          </a:xfrm>
        </p:spPr>
        <p:txBody>
          <a:bodyPr>
            <a:normAutofit fontScale="92500" lnSpcReduction="20000"/>
          </a:bodyPr>
          <a:lstStyle/>
          <a:p>
            <a:r>
              <a:rPr lang="en-US" dirty="0"/>
              <a:t>According to the Capital Asset Pricing Model (CAPM) theory, risks can be eliminated by utilizing the diversification process. </a:t>
            </a:r>
            <a:endParaRPr lang="en-US" dirty="0" smtClean="0"/>
          </a:p>
          <a:p>
            <a:r>
              <a:rPr lang="en-US" dirty="0" smtClean="0"/>
              <a:t>The </a:t>
            </a:r>
            <a:r>
              <a:rPr lang="en-US" dirty="0"/>
              <a:t>only problem lies with the inclusion of the systemic risks which often plunges most investors into a lot of menaces while handling stocks in the market. </a:t>
            </a:r>
            <a:endParaRPr lang="en-US" dirty="0" smtClean="0"/>
          </a:p>
          <a:p>
            <a:r>
              <a:rPr lang="en-US" dirty="0" smtClean="0"/>
              <a:t>Premium </a:t>
            </a:r>
            <a:r>
              <a:rPr lang="en-US" dirty="0"/>
              <a:t>bonds come in three different types or values. </a:t>
            </a:r>
            <a:endParaRPr lang="en-US" dirty="0" smtClean="0"/>
          </a:p>
          <a:p>
            <a:r>
              <a:rPr lang="en-US" dirty="0" smtClean="0"/>
              <a:t>These </a:t>
            </a:r>
            <a:r>
              <a:rPr lang="en-US" dirty="0"/>
              <a:t>are the coupon value, par value, and the actual premium value (Nurunnabi, 2017). These costs are quite significant in the understanding of the current prevailing interest rates</a:t>
            </a:r>
            <a:r>
              <a:rPr lang="en-US" dirty="0" smtClean="0"/>
              <a:t>.</a:t>
            </a:r>
          </a:p>
          <a:p>
            <a:r>
              <a:rPr lang="en-US" dirty="0" smtClean="0"/>
              <a:t> </a:t>
            </a:r>
            <a:r>
              <a:rPr lang="en-US" dirty="0"/>
              <a:t>This idea is because the investors are in dire need of extremely high yields</a:t>
            </a:r>
            <a:r>
              <a:rPr lang="en-US" dirty="0" smtClean="0"/>
              <a:t>.</a:t>
            </a:r>
          </a:p>
          <a:p>
            <a:r>
              <a:rPr lang="en-US" dirty="0" smtClean="0"/>
              <a:t> </a:t>
            </a:r>
            <a:r>
              <a:rPr lang="en-US" dirty="0"/>
              <a:t>The critical liquidity ratios used in most organizations are the working capital and the current rate. </a:t>
            </a:r>
            <a:endParaRPr lang="en-US" dirty="0" smtClean="0"/>
          </a:p>
          <a:p>
            <a:r>
              <a:rPr lang="en-US" dirty="0" smtClean="0"/>
              <a:t>Working </a:t>
            </a:r>
            <a:r>
              <a:rPr lang="en-US" dirty="0"/>
              <a:t>capital encompasses the diff between the current assets and liabilities. Negative results from the same contemplate that the country is operating in an illiquid state. </a:t>
            </a:r>
            <a:endParaRPr lang="en-GB" dirty="0"/>
          </a:p>
          <a:p>
            <a:endParaRPr lang="en-GB" dirty="0"/>
          </a:p>
        </p:txBody>
      </p:sp>
    </p:spTree>
    <p:extLst>
      <p:ext uri="{BB962C8B-B14F-4D97-AF65-F5344CB8AC3E}">
        <p14:creationId xmlns:p14="http://schemas.microsoft.com/office/powerpoint/2010/main" val="2378393807"/>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96397"/>
          </a:xfrm>
        </p:spPr>
        <p:txBody>
          <a:bodyPr/>
          <a:lstStyle/>
          <a:p>
            <a:r>
              <a:rPr lang="en-GB" b="1" dirty="0" smtClean="0"/>
              <a:t>Chapter summary</a:t>
            </a:r>
            <a:endParaRPr lang="en-GB" b="1" dirty="0"/>
          </a:p>
        </p:txBody>
      </p:sp>
      <p:sp>
        <p:nvSpPr>
          <p:cNvPr id="3" name="Content Placeholder 2"/>
          <p:cNvSpPr>
            <a:spLocks noGrp="1"/>
          </p:cNvSpPr>
          <p:nvPr>
            <p:ph idx="1"/>
          </p:nvPr>
        </p:nvSpPr>
        <p:spPr>
          <a:xfrm>
            <a:off x="1103312" y="1349116"/>
            <a:ext cx="8946541" cy="4899284"/>
          </a:xfrm>
        </p:spPr>
        <p:txBody>
          <a:bodyPr>
            <a:normAutofit fontScale="85000" lnSpcReduction="20000"/>
          </a:bodyPr>
          <a:lstStyle/>
          <a:p>
            <a:r>
              <a:rPr lang="en-US" dirty="0"/>
              <a:t>The current ratio in the country is determined by just getting the quotient of the current liabilities and assets. This figure describes the level of coverage by the private sector in the country. On the contrary, the debt equity ratio of the country gives the result from </a:t>
            </a:r>
            <a:r>
              <a:rPr lang="en-US" dirty="0" smtClean="0"/>
              <a:t>t</a:t>
            </a:r>
          </a:p>
          <a:p>
            <a:r>
              <a:rPr lang="en-US" dirty="0" smtClean="0"/>
              <a:t>he </a:t>
            </a:r>
            <a:r>
              <a:rPr lang="en-US" dirty="0"/>
              <a:t>quotient of the assets and the capital. This figure describes the viability of the securities of the country in the international market spheres. It gives the extent of the economic leverage of the state. Interest coverage ratio is the quotient of the operating income and the expenses on benefits. </a:t>
            </a:r>
            <a:endParaRPr lang="en-US" dirty="0" smtClean="0"/>
          </a:p>
          <a:p>
            <a:r>
              <a:rPr lang="en-US" dirty="0" smtClean="0"/>
              <a:t>It </a:t>
            </a:r>
            <a:r>
              <a:rPr lang="en-US" dirty="0"/>
              <a:t>provides the ability of the country to meet the expenditures levied on gains (Baseer, Rehman, Meyer &amp; Alam, 2017). Debt to asset ratio is the quotient of the shares and property. It gives the portion of ownership of the country that has been financed through bonds.</a:t>
            </a:r>
            <a:endParaRPr lang="en-GB" dirty="0"/>
          </a:p>
          <a:p>
            <a:r>
              <a:rPr lang="en-US" b="1" dirty="0"/>
              <a:t>	</a:t>
            </a:r>
            <a:r>
              <a:rPr lang="en-US" dirty="0"/>
              <a:t>Trend analysis is considered as the technical analysis of predicting the actual future movement of the country’s stock based on the past performance of the nation. It gives a clear picture of the economic stability of the business in question (Thompson, 2018). Various components that affect the time estimation of cash incorporate premium charged, the period, the method of installment, the accurate present estimate of the money, prospects on the evaluation of the funds, credit amortization, and the example of the stream of the money. Every one of these components is exceptionally significant to the assurance of the time estimation of the cash.</a:t>
            </a:r>
            <a:endParaRPr lang="en-GB" dirty="0"/>
          </a:p>
          <a:p>
            <a:endParaRPr lang="en-GB" dirty="0" smtClean="0"/>
          </a:p>
          <a:p>
            <a:endParaRPr lang="en-GB" dirty="0"/>
          </a:p>
        </p:txBody>
      </p:sp>
    </p:spTree>
    <p:extLst>
      <p:ext uri="{BB962C8B-B14F-4D97-AF65-F5344CB8AC3E}">
        <p14:creationId xmlns:p14="http://schemas.microsoft.com/office/powerpoint/2010/main" val="415248736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07945"/>
            <a:ext cx="9404723" cy="1196199"/>
          </a:xfrm>
        </p:spPr>
        <p:txBody>
          <a:bodyPr/>
          <a:lstStyle/>
          <a:p>
            <a:r>
              <a:rPr lang="en-GB" b="1" dirty="0"/>
              <a:t>Chapter Six: Conclusions and Recommendations</a:t>
            </a:r>
            <a:br>
              <a:rPr lang="en-GB" b="1" dirty="0"/>
            </a:br>
            <a:endParaRPr lang="en-GB" dirty="0"/>
          </a:p>
        </p:txBody>
      </p:sp>
      <p:sp>
        <p:nvSpPr>
          <p:cNvPr id="3" name="Content Placeholder 2"/>
          <p:cNvSpPr>
            <a:spLocks noGrp="1"/>
          </p:cNvSpPr>
          <p:nvPr>
            <p:ph idx="1"/>
          </p:nvPr>
        </p:nvSpPr>
        <p:spPr>
          <a:xfrm>
            <a:off x="1103312" y="1543988"/>
            <a:ext cx="8946541" cy="4704412"/>
          </a:xfrm>
        </p:spPr>
        <p:txBody>
          <a:bodyPr>
            <a:normAutofit fontScale="70000" lnSpcReduction="20000"/>
          </a:bodyPr>
          <a:lstStyle/>
          <a:p>
            <a:pPr marL="0" indent="0">
              <a:buNone/>
            </a:pPr>
            <a:r>
              <a:rPr lang="x-none" b="1" dirty="0"/>
              <a:t>Conclusions</a:t>
            </a:r>
            <a:endParaRPr lang="en-GB" b="1" dirty="0"/>
          </a:p>
          <a:p>
            <a:pPr marL="0" indent="0">
              <a:buNone/>
            </a:pPr>
            <a:r>
              <a:rPr lang="en-US" b="1" u="sng" dirty="0" smtClean="0"/>
              <a:t>Recoup </a:t>
            </a:r>
            <a:r>
              <a:rPr lang="en-US" b="1" u="sng" dirty="0"/>
              <a:t>on the Capital Investment </a:t>
            </a:r>
            <a:r>
              <a:rPr lang="en-US" b="1" u="sng" dirty="0" smtClean="0"/>
              <a:t>Decisions</a:t>
            </a:r>
          </a:p>
          <a:p>
            <a:r>
              <a:rPr lang="en-US" dirty="0"/>
              <a:t>The NPV (Net Present Value) is the difference between the actual cost of an investment and its market value. The IRR (Internal Rate of Return) is considered as the rate of discount that would make the NPV value of an investment to become zero. PB (Payback Period) refers to the period that is needed for the investment to bring out the cash flows that are adequate to finance and recover the primary costs used in the same investment. </a:t>
            </a:r>
            <a:endParaRPr lang="en-US" dirty="0" smtClean="0"/>
          </a:p>
          <a:p>
            <a:r>
              <a:rPr lang="en-US" dirty="0" smtClean="0"/>
              <a:t>NPV </a:t>
            </a:r>
            <a:r>
              <a:rPr lang="en-US" dirty="0"/>
              <a:t>is utilized in the analysis of the profitability of an investment in the capital markets. IRR is used in the process of zeroing the NPV in all the capital budgeting processes (Kinninmont &amp; Kinninmont, 2017</a:t>
            </a:r>
            <a:r>
              <a:rPr lang="en-US" dirty="0" smtClean="0"/>
              <a:t>).</a:t>
            </a:r>
          </a:p>
          <a:p>
            <a:r>
              <a:rPr lang="en-US" dirty="0" smtClean="0"/>
              <a:t>The </a:t>
            </a:r>
            <a:r>
              <a:rPr lang="en-US" dirty="0"/>
              <a:t>three techniques are the most commonly used in capital budgeting in most organizations to determine the viability of an investment. It is then important for the country to underscore the fact the application of these three techniques would be significant in the realization of the actual capital structure required to help run the proposed plan in an amicable manner.</a:t>
            </a:r>
            <a:endParaRPr lang="en-GB" dirty="0"/>
          </a:p>
          <a:p>
            <a:r>
              <a:rPr lang="en-US" dirty="0"/>
              <a:t>	The cash flow in a project refers to the additional operating costs that the organization needs to receive after taking the relevant measures toward attaining the new plan. Opportunity cost in the case of fluctuating cash flows refers to the value of not moving forward</a:t>
            </a:r>
            <a:r>
              <a:rPr lang="en-US" dirty="0" smtClean="0"/>
              <a:t>.</a:t>
            </a:r>
          </a:p>
          <a:p>
            <a:r>
              <a:rPr lang="en-US" dirty="0" smtClean="0"/>
              <a:t>It </a:t>
            </a:r>
            <a:r>
              <a:rPr lang="en-US" dirty="0"/>
              <a:t>could also apply to the cash outflows that may not be achieved because of utilizing a different asset to finance the project (Alhawassi, Abuelizz, Almetwazi, Mahmoud, Alghamdi, Alruthia &amp; Pitts, 2017). </a:t>
            </a:r>
            <a:endParaRPr lang="en-GB" dirty="0"/>
          </a:p>
        </p:txBody>
      </p:sp>
    </p:spTree>
    <p:extLst>
      <p:ext uri="{BB962C8B-B14F-4D97-AF65-F5344CB8AC3E}">
        <p14:creationId xmlns:p14="http://schemas.microsoft.com/office/powerpoint/2010/main" val="3445882290"/>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01328"/>
          </a:xfrm>
        </p:spPr>
        <p:txBody>
          <a:bodyPr/>
          <a:lstStyle/>
          <a:p>
            <a:r>
              <a:rPr lang="en-GB" b="1" dirty="0" smtClean="0"/>
              <a:t>Cont.</a:t>
            </a:r>
            <a:endParaRPr lang="en-GB" b="1" dirty="0"/>
          </a:p>
        </p:txBody>
      </p:sp>
      <p:sp>
        <p:nvSpPr>
          <p:cNvPr id="3" name="Content Placeholder 2"/>
          <p:cNvSpPr>
            <a:spLocks noGrp="1"/>
          </p:cNvSpPr>
          <p:nvPr>
            <p:ph idx="1"/>
          </p:nvPr>
        </p:nvSpPr>
        <p:spPr>
          <a:xfrm>
            <a:off x="1103312" y="1259174"/>
            <a:ext cx="8946541" cy="4989225"/>
          </a:xfrm>
        </p:spPr>
        <p:txBody>
          <a:bodyPr>
            <a:normAutofit fontScale="85000" lnSpcReduction="10000"/>
          </a:bodyPr>
          <a:lstStyle/>
          <a:p>
            <a:r>
              <a:rPr lang="en-US" dirty="0"/>
              <a:t>There is an effect in the cash flow as that should there be an increase in the cash flow addition then there is a potential probability of the rise in the profit opportunities in the same caliber</a:t>
            </a:r>
            <a:r>
              <a:rPr lang="en-US" dirty="0" smtClean="0"/>
              <a:t>.</a:t>
            </a:r>
          </a:p>
          <a:p>
            <a:r>
              <a:rPr lang="en-US" dirty="0" smtClean="0"/>
              <a:t>An </a:t>
            </a:r>
            <a:r>
              <a:rPr lang="en-US" dirty="0"/>
              <a:t>increase in the cash flow is a better indicator of the increased availability of the investments valued in the project. By utilizing these techniques, the firm can then decide whether or not to take up a specific venture in the business project.</a:t>
            </a:r>
            <a:endParaRPr lang="en-GB" dirty="0"/>
          </a:p>
          <a:p>
            <a:r>
              <a:rPr lang="en-US" dirty="0" smtClean="0"/>
              <a:t>Based </a:t>
            </a:r>
            <a:r>
              <a:rPr lang="en-US" dirty="0"/>
              <a:t>on my personal reflection on the proposed project in Saudi Arabia, it would be significant to consider a venture that cost $400 and pays $100 every year for eternity. We utilize a 20 percent markdown rate on this sort of speculation</a:t>
            </a:r>
            <a:r>
              <a:rPr lang="en-US" dirty="0" smtClean="0"/>
              <a:t>.</a:t>
            </a:r>
          </a:p>
          <a:p>
            <a:r>
              <a:rPr lang="en-US" dirty="0" smtClean="0"/>
              <a:t>The </a:t>
            </a:r>
            <a:r>
              <a:rPr lang="en-US" dirty="0"/>
              <a:t>NPV and payback for this situation can be determined because the speculation is in a simultaneous and endless mode. The present estimation of the money streams is $100/.2 = $500, so the NPV is $500 – 400 = $100</a:t>
            </a:r>
            <a:r>
              <a:rPr lang="en-US" dirty="0" smtClean="0"/>
              <a:t>.</a:t>
            </a:r>
          </a:p>
          <a:p>
            <a:r>
              <a:rPr lang="en-US" dirty="0" smtClean="0"/>
              <a:t>The </a:t>
            </a:r>
            <a:r>
              <a:rPr lang="en-US" dirty="0"/>
              <a:t>typical payback is four years (Nurunnabi, 2017). To get the reduced payback, we have to locate the quantity of years with the end goal that a $100 annuity has a present estimation of $400 at percent. The present esteem annuity factor is $400/100 = 4, and the loan fee is 20 percent for every period.</a:t>
            </a:r>
            <a:endParaRPr lang="en-GB" dirty="0"/>
          </a:p>
          <a:p>
            <a:pPr marL="0" indent="0">
              <a:buNone/>
            </a:pPr>
            <a:endParaRPr lang="en-GB" dirty="0"/>
          </a:p>
          <a:p>
            <a:endParaRPr lang="en-GB" dirty="0"/>
          </a:p>
        </p:txBody>
      </p:sp>
    </p:spTree>
    <p:extLst>
      <p:ext uri="{BB962C8B-B14F-4D97-AF65-F5344CB8AC3E}">
        <p14:creationId xmlns:p14="http://schemas.microsoft.com/office/powerpoint/2010/main" val="2643370993"/>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76475"/>
          </a:xfrm>
        </p:spPr>
        <p:txBody>
          <a:bodyPr/>
          <a:lstStyle/>
          <a:p>
            <a:r>
              <a:rPr lang="en-US" b="1" dirty="0"/>
              <a:t>Democracy in Saudi Arabia</a:t>
            </a:r>
            <a:endParaRPr lang="en-GB" b="1" dirty="0"/>
          </a:p>
        </p:txBody>
      </p:sp>
      <p:sp>
        <p:nvSpPr>
          <p:cNvPr id="3" name="Content Placeholder 2"/>
          <p:cNvSpPr>
            <a:spLocks noGrp="1"/>
          </p:cNvSpPr>
          <p:nvPr>
            <p:ph idx="1"/>
          </p:nvPr>
        </p:nvSpPr>
        <p:spPr>
          <a:xfrm>
            <a:off x="1103312" y="1229194"/>
            <a:ext cx="8946541" cy="5019206"/>
          </a:xfrm>
        </p:spPr>
        <p:txBody>
          <a:bodyPr>
            <a:normAutofit lnSpcReduction="10000"/>
          </a:bodyPr>
          <a:lstStyle/>
          <a:p>
            <a:r>
              <a:rPr lang="en-US" dirty="0" smtClean="0"/>
              <a:t>The rules that tend </a:t>
            </a:r>
            <a:r>
              <a:rPr lang="en-US" dirty="0"/>
              <a:t>to bear some weight in the ousting governments and presidents from power</a:t>
            </a:r>
            <a:r>
              <a:rPr lang="en-US" dirty="0" smtClean="0"/>
              <a:t>.</a:t>
            </a:r>
          </a:p>
          <a:p>
            <a:r>
              <a:rPr lang="en-US" dirty="0" smtClean="0"/>
              <a:t>This </a:t>
            </a:r>
            <a:r>
              <a:rPr lang="en-US" dirty="0"/>
              <a:t>gesture then gives the idea that the strength of the democratic institutions in Saudi Arabia can be put to the test. Most states have in the past been engulfed in the problem of lack of open elections, but at least today most countries can hold elections (Moser, Swain &amp; Alkhabbaz, 2015</a:t>
            </a:r>
            <a:r>
              <a:rPr lang="en-US" dirty="0" smtClean="0"/>
              <a:t>).</a:t>
            </a:r>
          </a:p>
          <a:p>
            <a:r>
              <a:rPr lang="en-US" dirty="0" smtClean="0"/>
              <a:t>However</a:t>
            </a:r>
            <a:r>
              <a:rPr lang="en-US" dirty="0"/>
              <a:t>, the average quality of such polls is still deficient and wanting. Opposition parties compete for the powers with one foot into the game because of the fear of the authoritarian systems in the Saudi system of governance</a:t>
            </a:r>
            <a:r>
              <a:rPr lang="en-US" dirty="0" smtClean="0"/>
              <a:t>.</a:t>
            </a:r>
          </a:p>
          <a:p>
            <a:r>
              <a:rPr lang="en-US" dirty="0" smtClean="0"/>
              <a:t> </a:t>
            </a:r>
            <a:r>
              <a:rPr lang="en-US" dirty="0"/>
              <a:t>In most Asian governments, elections are only held to legitimize the parties but do not bear meaning to the voters. This notion then calls for the division in the country where some group of countries has not matured democratically, and others have significantly democratized their systems.</a:t>
            </a:r>
            <a:endParaRPr lang="en-GB" dirty="0"/>
          </a:p>
          <a:p>
            <a:endParaRPr lang="en-GB" dirty="0"/>
          </a:p>
        </p:txBody>
      </p:sp>
    </p:spTree>
    <p:extLst>
      <p:ext uri="{BB962C8B-B14F-4D97-AF65-F5344CB8AC3E}">
        <p14:creationId xmlns:p14="http://schemas.microsoft.com/office/powerpoint/2010/main" val="170124548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36436"/>
          </a:xfrm>
        </p:spPr>
        <p:txBody>
          <a:bodyPr/>
          <a:lstStyle/>
          <a:p>
            <a:r>
              <a:rPr lang="en-US" b="1" dirty="0"/>
              <a:t>Recommendations</a:t>
            </a:r>
            <a:endParaRPr lang="en-GB" b="1" dirty="0"/>
          </a:p>
        </p:txBody>
      </p:sp>
      <p:sp>
        <p:nvSpPr>
          <p:cNvPr id="3" name="Content Placeholder 2"/>
          <p:cNvSpPr>
            <a:spLocks noGrp="1"/>
          </p:cNvSpPr>
          <p:nvPr>
            <p:ph idx="1"/>
          </p:nvPr>
        </p:nvSpPr>
        <p:spPr>
          <a:xfrm>
            <a:off x="1103312" y="1289154"/>
            <a:ext cx="8946541" cy="4959245"/>
          </a:xfrm>
        </p:spPr>
        <p:txBody>
          <a:bodyPr>
            <a:normAutofit fontScale="77500" lnSpcReduction="20000"/>
          </a:bodyPr>
          <a:lstStyle/>
          <a:p>
            <a:pPr marL="0" indent="0">
              <a:buNone/>
            </a:pPr>
            <a:r>
              <a:rPr lang="en-US" b="1" u="sng" dirty="0"/>
              <a:t>Initiation </a:t>
            </a:r>
            <a:r>
              <a:rPr lang="en-US" b="1" u="sng" dirty="0" smtClean="0"/>
              <a:t>of </a:t>
            </a:r>
            <a:r>
              <a:rPr lang="en-US" b="1" u="sng" dirty="0"/>
              <a:t>the Use of Key Performance Indicators (KPIs</a:t>
            </a:r>
            <a:r>
              <a:rPr lang="en-US" b="1" u="sng" dirty="0" smtClean="0"/>
              <a:t>)</a:t>
            </a:r>
          </a:p>
          <a:p>
            <a:pPr>
              <a:buFont typeface="Wingdings" panose="05000000000000000000" pitchFamily="2" charset="2"/>
              <a:buChar char="Ø"/>
            </a:pPr>
            <a:r>
              <a:rPr lang="en-US" dirty="0"/>
              <a:t>Saudi Arabia must partake in a large-scale arrangement of astounding in the provision of energy administrations</a:t>
            </a:r>
            <a:r>
              <a:rPr lang="en-US" dirty="0" smtClean="0"/>
              <a:t>.</a:t>
            </a:r>
          </a:p>
          <a:p>
            <a:pPr>
              <a:buFont typeface="Wingdings" panose="05000000000000000000" pitchFamily="2" charset="2"/>
              <a:buChar char="Ø"/>
            </a:pPr>
            <a:r>
              <a:rPr lang="en-US" dirty="0" smtClean="0"/>
              <a:t>The </a:t>
            </a:r>
            <a:r>
              <a:rPr lang="en-US" dirty="0"/>
              <a:t>essential point of taking part in the business is to provide energy for the organization's workers</a:t>
            </a:r>
            <a:r>
              <a:rPr lang="en-US" dirty="0" smtClean="0"/>
              <a:t>.</a:t>
            </a:r>
          </a:p>
          <a:p>
            <a:pPr>
              <a:buFont typeface="Wingdings" panose="05000000000000000000" pitchFamily="2" charset="2"/>
              <a:buChar char="Ø"/>
            </a:pPr>
            <a:r>
              <a:rPr lang="en-US" dirty="0" smtClean="0"/>
              <a:t> </a:t>
            </a:r>
            <a:r>
              <a:rPr lang="en-US" dirty="0"/>
              <a:t>The government noticed that a top to bottom assessment of the buy and supply process could enable associations to identify and deal with the plausible issues that emerge amid administrations (Kinninmont &amp; Kinninmont, 2017). </a:t>
            </a:r>
            <a:endParaRPr lang="en-US" dirty="0" smtClean="0"/>
          </a:p>
          <a:p>
            <a:pPr>
              <a:buFont typeface="Wingdings" panose="05000000000000000000" pitchFamily="2" charset="2"/>
              <a:buChar char="Ø"/>
            </a:pPr>
            <a:r>
              <a:rPr lang="en-US" dirty="0" smtClean="0"/>
              <a:t>As </a:t>
            </a:r>
            <a:r>
              <a:rPr lang="en-US" dirty="0"/>
              <a:t>indicated by the discoveries made in the report, the difficulties that are probably going to be experienced by Saudi Arabia is in the zones of one-time conveyance, contracts plan and transaction, and determination of compelling providers</a:t>
            </a:r>
            <a:r>
              <a:rPr lang="en-US" dirty="0" smtClean="0"/>
              <a:t>.</a:t>
            </a:r>
          </a:p>
          <a:p>
            <a:pPr>
              <a:buFont typeface="Wingdings" panose="05000000000000000000" pitchFamily="2" charset="2"/>
              <a:buChar char="Ø"/>
            </a:pPr>
            <a:r>
              <a:rPr lang="en-US" dirty="0" smtClean="0"/>
              <a:t>Another </a:t>
            </a:r>
            <a:r>
              <a:rPr lang="en-US" dirty="0"/>
              <a:t>zone found to challenge the organization is the administration of cost. The issues recognized in the investigation show that the procedure of supply management is unpredictable and can affect adversely on the effectiveness of business</a:t>
            </a:r>
            <a:r>
              <a:rPr lang="en-US" dirty="0" smtClean="0"/>
              <a:t>.</a:t>
            </a:r>
          </a:p>
          <a:p>
            <a:pPr>
              <a:buFont typeface="Wingdings" panose="05000000000000000000" pitchFamily="2" charset="2"/>
              <a:buChar char="Ø"/>
            </a:pPr>
            <a:r>
              <a:rPr lang="en-US" dirty="0" smtClean="0"/>
              <a:t> </a:t>
            </a:r>
            <a:r>
              <a:rPr lang="en-US" dirty="0"/>
              <a:t>Subsequently, it is critical for Saudi Arabia to put resources into organized groups that are profoundly experienced. Working with experts has various advantages. One of the benefits of working with specialists is that the people will build up the proper buy and supply procedures that increase the value of both the organization and the partners. </a:t>
            </a:r>
            <a:endParaRPr lang="en-GB" dirty="0"/>
          </a:p>
          <a:p>
            <a:pPr marL="0" indent="0">
              <a:buNone/>
            </a:pPr>
            <a:endParaRPr lang="en-GB" dirty="0"/>
          </a:p>
        </p:txBody>
      </p:sp>
    </p:spTree>
    <p:extLst>
      <p:ext uri="{BB962C8B-B14F-4D97-AF65-F5344CB8AC3E}">
        <p14:creationId xmlns:p14="http://schemas.microsoft.com/office/powerpoint/2010/main" val="3569475698"/>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91466"/>
          </a:xfrm>
        </p:spPr>
        <p:txBody>
          <a:bodyPr/>
          <a:lstStyle/>
          <a:p>
            <a:r>
              <a:rPr lang="en-GB" b="1" dirty="0" smtClean="0"/>
              <a:t>Cont.</a:t>
            </a:r>
            <a:endParaRPr lang="en-GB" b="1" dirty="0"/>
          </a:p>
        </p:txBody>
      </p:sp>
      <p:sp>
        <p:nvSpPr>
          <p:cNvPr id="3" name="Content Placeholder 2"/>
          <p:cNvSpPr>
            <a:spLocks noGrp="1"/>
          </p:cNvSpPr>
          <p:nvPr>
            <p:ph idx="1"/>
          </p:nvPr>
        </p:nvSpPr>
        <p:spPr>
          <a:xfrm>
            <a:off x="1103312" y="1379096"/>
            <a:ext cx="8946541" cy="4869304"/>
          </a:xfrm>
        </p:spPr>
        <p:txBody>
          <a:bodyPr>
            <a:normAutofit fontScale="85000" lnSpcReduction="20000"/>
          </a:bodyPr>
          <a:lstStyle/>
          <a:p>
            <a:r>
              <a:rPr lang="en-US" dirty="0" smtClean="0"/>
              <a:t>Regarding </a:t>
            </a:r>
            <a:r>
              <a:rPr lang="en-US" dirty="0"/>
              <a:t>purchase methods for the provision of energy use, Saudi Arabia should concentrate on five angles. The aspects incorporate time, value, place, amount, and quality. The five variables encourage a compelling supply and obtainment process (Nurunnabi, 2017). The country should likewise fuse more efficient administration approaches</a:t>
            </a:r>
            <a:r>
              <a:rPr lang="en-US" dirty="0" smtClean="0"/>
              <a:t>.</a:t>
            </a:r>
          </a:p>
          <a:p>
            <a:r>
              <a:rPr lang="en-US" dirty="0" smtClean="0"/>
              <a:t> </a:t>
            </a:r>
            <a:r>
              <a:rPr lang="en-US" dirty="0"/>
              <a:t>The point of this is to upgrade the entire acquirement and supply process. One of the methods for enhancing buy and supply involves directing inside and out research on the zones and receiving present-day researchers went for including esteem. </a:t>
            </a:r>
            <a:endParaRPr lang="en-GB" dirty="0"/>
          </a:p>
          <a:p>
            <a:r>
              <a:rPr lang="en-US" b="1" dirty="0"/>
              <a:t>	</a:t>
            </a:r>
            <a:r>
              <a:rPr lang="en-US" dirty="0"/>
              <a:t>Another proposal includes the reception of classification administration. The approach will help Saudi Arabia to determine its needs and prerequisites that prompt proficient and powerful arrangement of industrial sectors (Alhawassi, Abuelizz, Almetwazi, Mahmoud, Alghamdi, Alruthia &amp; Pitts, 2017</a:t>
            </a:r>
            <a:r>
              <a:rPr lang="en-US" dirty="0" smtClean="0"/>
              <a:t>).</a:t>
            </a:r>
          </a:p>
          <a:p>
            <a:r>
              <a:rPr lang="en-US" dirty="0" smtClean="0"/>
              <a:t> </a:t>
            </a:r>
            <a:r>
              <a:rPr lang="en-US" dirty="0"/>
              <a:t>Another essential proposal for observing the obtainment of providing energy is the utilization of Key Performance Indicators (KPIs). Saudi Arabia can utilize KPIs to make the reason for the investigation</a:t>
            </a:r>
            <a:r>
              <a:rPr lang="en-US" dirty="0" smtClean="0"/>
              <a:t>.</a:t>
            </a:r>
          </a:p>
          <a:p>
            <a:r>
              <a:rPr lang="en-US" dirty="0" smtClean="0"/>
              <a:t> </a:t>
            </a:r>
            <a:r>
              <a:rPr lang="en-US" dirty="0"/>
              <a:t>The principal point of the assessment is to recognize markers primary expected to layout transactions and contracts. The KPIs can be utilized to enhance execution, quality, and benefits identified with the employees in the country’s energy sector. </a:t>
            </a:r>
            <a:endParaRPr lang="en-GB" dirty="0"/>
          </a:p>
          <a:p>
            <a:endParaRPr lang="en-GB" dirty="0"/>
          </a:p>
        </p:txBody>
      </p:sp>
    </p:spTree>
    <p:extLst>
      <p:ext uri="{BB962C8B-B14F-4D97-AF65-F5344CB8AC3E}">
        <p14:creationId xmlns:p14="http://schemas.microsoft.com/office/powerpoint/2010/main" val="115177177"/>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Embracing Holistic Change in Quality</a:t>
            </a:r>
            <a:endParaRPr lang="en-GB" b="1" dirty="0"/>
          </a:p>
        </p:txBody>
      </p:sp>
      <p:sp>
        <p:nvSpPr>
          <p:cNvPr id="3" name="Content Placeholder 2"/>
          <p:cNvSpPr>
            <a:spLocks noGrp="1"/>
          </p:cNvSpPr>
          <p:nvPr>
            <p:ph idx="1"/>
          </p:nvPr>
        </p:nvSpPr>
        <p:spPr/>
        <p:txBody>
          <a:bodyPr>
            <a:normAutofit fontScale="70000" lnSpcReduction="20000"/>
          </a:bodyPr>
          <a:lstStyle/>
          <a:p>
            <a:r>
              <a:rPr lang="en-US" dirty="0"/>
              <a:t>To increase quality, Saudi Arabia should concoct KPIs to decide the providers' capacity to conform to the terms and conditions stipulated in the agreements. The tool ought to be intended to assess acquirement cost and span as far as conveyance time and funds utilized</a:t>
            </a:r>
            <a:r>
              <a:rPr lang="en-US" dirty="0" smtClean="0"/>
              <a:t>.</a:t>
            </a:r>
          </a:p>
          <a:p>
            <a:r>
              <a:rPr lang="en-US" dirty="0" smtClean="0"/>
              <a:t> </a:t>
            </a:r>
            <a:r>
              <a:rPr lang="en-US" dirty="0"/>
              <a:t>The utilization of KPIs uncovers that quality must be enhanced when providers stay with the signed contracts and purchasers use their energy to the most extreme amid transactions. Consistency implies that the items required by Saudi Arabia's providing energy division will be conveyed at the correct time and the concurred cost</a:t>
            </a:r>
            <a:r>
              <a:rPr lang="en-US" dirty="0" smtClean="0"/>
              <a:t>.</a:t>
            </a:r>
          </a:p>
          <a:p>
            <a:r>
              <a:rPr lang="en-US" dirty="0" smtClean="0"/>
              <a:t>Saudi </a:t>
            </a:r>
            <a:r>
              <a:rPr lang="en-US" dirty="0"/>
              <a:t>Arabia can utilize KPIs to improve the implementation of the providing energy consumption by assessing the consistent quality of providers. Purveyors' trustworthiness can be measured by getting to data on past execution in the conveyance of items</a:t>
            </a:r>
            <a:r>
              <a:rPr lang="en-US" dirty="0" smtClean="0"/>
              <a:t>.</a:t>
            </a:r>
          </a:p>
          <a:p>
            <a:r>
              <a:rPr lang="en-US" dirty="0" smtClean="0"/>
              <a:t>To </a:t>
            </a:r>
            <a:r>
              <a:rPr lang="en-US" dirty="0"/>
              <a:t>this end, the KPIs will be made in a way that makes them particular, quantifiable, achievable, and sensible. KPIs would give the high picture to the nourishment outlet particularly to the representatives of the firm. Saudi Arabia can utilize KPIs to enhance the rate of return by assessing consumption in the arrangement of providing energy administrations</a:t>
            </a:r>
            <a:r>
              <a:rPr lang="en-US" dirty="0" smtClean="0"/>
              <a:t>.</a:t>
            </a:r>
          </a:p>
          <a:p>
            <a:r>
              <a:rPr lang="en-US" dirty="0" smtClean="0"/>
              <a:t>The </a:t>
            </a:r>
            <a:r>
              <a:rPr lang="en-US" dirty="0"/>
              <a:t>method can be employed to devise cost sparing and evasion measures (Moser, Swain &amp; Alkhabbaz, 2015). Saudi Arabia on a similar note would be extremely honored to have lessened the expenses caused on energy consumption in many outlets. This change would be founded on the adjustments in inclinations and tastes among the workers.</a:t>
            </a:r>
            <a:endParaRPr lang="en-GB" dirty="0"/>
          </a:p>
          <a:p>
            <a:endParaRPr lang="en-GB" dirty="0"/>
          </a:p>
        </p:txBody>
      </p:sp>
    </p:spTree>
    <p:extLst>
      <p:ext uri="{BB962C8B-B14F-4D97-AF65-F5344CB8AC3E}">
        <p14:creationId xmlns:p14="http://schemas.microsoft.com/office/powerpoint/2010/main" val="2463937790"/>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76475"/>
          </a:xfrm>
        </p:spPr>
        <p:txBody>
          <a:bodyPr/>
          <a:lstStyle/>
          <a:p>
            <a:r>
              <a:rPr lang="ru-RU" b="1" dirty="0"/>
              <a:t>The use of Arbitrage Pricing Theory</a:t>
            </a:r>
            <a:r>
              <a:rPr lang="en-GB" b="1" dirty="0"/>
              <a:t/>
            </a:r>
            <a:br>
              <a:rPr lang="en-GB" b="1" dirty="0"/>
            </a:br>
            <a:endParaRPr lang="en-GB" dirty="0"/>
          </a:p>
        </p:txBody>
      </p:sp>
      <p:sp>
        <p:nvSpPr>
          <p:cNvPr id="3" name="Content Placeholder 2"/>
          <p:cNvSpPr>
            <a:spLocks noGrp="1"/>
          </p:cNvSpPr>
          <p:nvPr>
            <p:ph idx="1"/>
          </p:nvPr>
        </p:nvSpPr>
        <p:spPr>
          <a:xfrm>
            <a:off x="1103312" y="1229194"/>
            <a:ext cx="8946541" cy="5019206"/>
          </a:xfrm>
        </p:spPr>
        <p:txBody>
          <a:bodyPr>
            <a:normAutofit fontScale="77500" lnSpcReduction="20000"/>
          </a:bodyPr>
          <a:lstStyle/>
          <a:p>
            <a:r>
              <a:rPr lang="en-US" dirty="0" smtClean="0"/>
              <a:t>From </a:t>
            </a:r>
            <a:r>
              <a:rPr lang="en-US" dirty="0"/>
              <a:t>the theory, it means that when the equilibrium tend to offer no any arbitrage opportunities when compared with static portfolios of the capital assets, at that time the expected return on the firm's assets will be linearly related to the factors of loadings. The theory indicates that the linear pricing is a condition for equilibrium within a market and that is the time when the agents will be able to maximize particular types of utilities. </a:t>
            </a:r>
            <a:endParaRPr lang="en-GB" dirty="0"/>
          </a:p>
          <a:p>
            <a:r>
              <a:rPr lang="en-US" dirty="0"/>
              <a:t>	The theory is aimed at providing a standard advice on how to identify the securities that can be able to provide best opportunities for a firm to gain with minimum risks and then one should be able to construct a portfolio for that. The investors usually focus their selection of the portfolio based on evaluating their overall risk-returns factors as opposed to just counting portfolios from multiple securities where when compared individually each has its attractive risk-reward factors</a:t>
            </a:r>
            <a:r>
              <a:rPr lang="en-US" dirty="0" smtClean="0"/>
              <a:t>.</a:t>
            </a:r>
          </a:p>
          <a:p>
            <a:r>
              <a:rPr lang="en-US" dirty="0" smtClean="0"/>
              <a:t>For </a:t>
            </a:r>
            <a:r>
              <a:rPr lang="en-US" dirty="0"/>
              <a:t>instance, if a firm can treat single-period returns associated with different securities to be random variables then it’s possible to assign each of them some expected values, have standard deviations as well as correlations. It is possible to calculate expected return as well as the volatility of specific portfolio that is constructed with each security (Rehan, Gardy, Demirbas, Rashid, Budzianowski, Pant &amp; Nizami, 2018</a:t>
            </a:r>
            <a:r>
              <a:rPr lang="en-US" dirty="0" smtClean="0"/>
              <a:t>).</a:t>
            </a:r>
          </a:p>
          <a:p>
            <a:r>
              <a:rPr lang="en-US" dirty="0" smtClean="0"/>
              <a:t>Volatility </a:t>
            </a:r>
            <a:r>
              <a:rPr lang="en-US" dirty="0"/>
              <a:t>and expected securities are taken as proxy associated with risk and return. Apparently out of all possible portfolios there are that that will naturally balance the risk as well as rewards and that presents the efficient frontier of the portfolios. The investors ought to select portfolios that are within the useful frontier ranges.</a:t>
            </a:r>
            <a:endParaRPr lang="en-GB" dirty="0"/>
          </a:p>
          <a:p>
            <a:endParaRPr lang="en-GB" dirty="0"/>
          </a:p>
        </p:txBody>
      </p:sp>
    </p:spTree>
    <p:extLst>
      <p:ext uri="{BB962C8B-B14F-4D97-AF65-F5344CB8AC3E}">
        <p14:creationId xmlns:p14="http://schemas.microsoft.com/office/powerpoint/2010/main" val="2347444744"/>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01525"/>
          </a:xfrm>
        </p:spPr>
        <p:txBody>
          <a:bodyPr/>
          <a:lstStyle/>
          <a:p>
            <a:r>
              <a:rPr lang="ru-RU" b="1" dirty="0"/>
              <a:t>Utilizing of Pay Back Period</a:t>
            </a:r>
            <a:r>
              <a:rPr lang="en-GB" b="1" dirty="0"/>
              <a:t/>
            </a:r>
            <a:br>
              <a:rPr lang="en-GB" b="1" dirty="0"/>
            </a:br>
            <a:endParaRPr lang="en-GB" dirty="0"/>
          </a:p>
        </p:txBody>
      </p:sp>
      <p:sp>
        <p:nvSpPr>
          <p:cNvPr id="3" name="Content Placeholder 2"/>
          <p:cNvSpPr>
            <a:spLocks noGrp="1"/>
          </p:cNvSpPr>
          <p:nvPr>
            <p:ph idx="1"/>
          </p:nvPr>
        </p:nvSpPr>
        <p:spPr>
          <a:xfrm>
            <a:off x="1103312" y="1154244"/>
            <a:ext cx="8946541" cy="5094156"/>
          </a:xfrm>
        </p:spPr>
        <p:txBody>
          <a:bodyPr>
            <a:normAutofit fontScale="85000" lnSpcReduction="10000"/>
          </a:bodyPr>
          <a:lstStyle/>
          <a:p>
            <a:r>
              <a:rPr lang="en-US" dirty="0" smtClean="0"/>
              <a:t>The </a:t>
            </a:r>
            <a:r>
              <a:rPr lang="en-US" dirty="0"/>
              <a:t>method requires the management to note or determine the time it will take to pay back the initial investments that a project will cost. </a:t>
            </a:r>
            <a:endParaRPr lang="en-US" dirty="0" smtClean="0"/>
          </a:p>
          <a:p>
            <a:r>
              <a:rPr lang="en-US" dirty="0" smtClean="0"/>
              <a:t>One </a:t>
            </a:r>
            <a:r>
              <a:rPr lang="en-US" dirty="0"/>
              <a:t>takes the total cost of the project and divides it by respective cash flows, and that provides the number of years the investment will take to return the money invested (Nizam, Rehan, Syamsiro &amp; Ouda, 2017</a:t>
            </a:r>
            <a:r>
              <a:rPr lang="en-US" dirty="0" smtClean="0"/>
              <a:t>).</a:t>
            </a:r>
          </a:p>
          <a:p>
            <a:r>
              <a:rPr lang="en-US" dirty="0" smtClean="0"/>
              <a:t>The </a:t>
            </a:r>
            <a:r>
              <a:rPr lang="en-US" dirty="0"/>
              <a:t>method is most appropriate when the firm is dealing with small as well as simple investment projects as there is a lot that goes into determining the real value of the projects</a:t>
            </a:r>
            <a:r>
              <a:rPr lang="en-US" dirty="0" smtClean="0"/>
              <a:t>.</a:t>
            </a:r>
          </a:p>
          <a:p>
            <a:r>
              <a:rPr lang="en-US" dirty="0" smtClean="0"/>
              <a:t> </a:t>
            </a:r>
            <a:r>
              <a:rPr lang="en-US" dirty="0"/>
              <a:t>All the same, the simplicity should not be taken as the ineffectiveness of the projects. When the business operates in a healthy manner, then it means it will have a shorter period of recouping the investment, and that can make the methods to be highly effective in carrying out capital budgeting</a:t>
            </a:r>
            <a:r>
              <a:rPr lang="en-US" dirty="0" smtClean="0"/>
              <a:t>.</a:t>
            </a:r>
          </a:p>
          <a:p>
            <a:r>
              <a:rPr lang="en-US" dirty="0" smtClean="0"/>
              <a:t> </a:t>
            </a:r>
            <a:r>
              <a:rPr lang="en-US" dirty="0"/>
              <a:t>For bigger projects, it requires one to employ other factors such as probabilities to avoid making the concept of capital budgeting to be a problem to the management</a:t>
            </a:r>
            <a:r>
              <a:rPr lang="en-US" dirty="0" smtClean="0"/>
              <a:t>.</a:t>
            </a:r>
          </a:p>
          <a:p>
            <a:r>
              <a:rPr lang="en-US" dirty="0" smtClean="0"/>
              <a:t>On </a:t>
            </a:r>
            <a:r>
              <a:rPr lang="en-US" dirty="0"/>
              <a:t>the other when the firm is dealing with projects that tend to be mutually exclusive then the project with the shorter payback period will offer the best option</a:t>
            </a:r>
            <a:endParaRPr lang="en-GB" dirty="0"/>
          </a:p>
        </p:txBody>
      </p:sp>
    </p:spTree>
    <p:extLst>
      <p:ext uri="{BB962C8B-B14F-4D97-AF65-F5344CB8AC3E}">
        <p14:creationId xmlns:p14="http://schemas.microsoft.com/office/powerpoint/2010/main" val="480626886"/>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96397"/>
          </a:xfrm>
        </p:spPr>
        <p:txBody>
          <a:bodyPr/>
          <a:lstStyle/>
          <a:p>
            <a:r>
              <a:rPr lang="en-US" b="1" dirty="0"/>
              <a:t>Formulating Environmental Policies</a:t>
            </a:r>
            <a:endParaRPr lang="en-GB" b="1" dirty="0"/>
          </a:p>
        </p:txBody>
      </p:sp>
      <p:sp>
        <p:nvSpPr>
          <p:cNvPr id="3" name="Content Placeholder 2"/>
          <p:cNvSpPr>
            <a:spLocks noGrp="1"/>
          </p:cNvSpPr>
          <p:nvPr>
            <p:ph idx="1"/>
          </p:nvPr>
        </p:nvSpPr>
        <p:spPr>
          <a:xfrm>
            <a:off x="1103312" y="1349116"/>
            <a:ext cx="8946541" cy="4899284"/>
          </a:xfrm>
        </p:spPr>
        <p:txBody>
          <a:bodyPr>
            <a:normAutofit fontScale="70000" lnSpcReduction="20000"/>
          </a:bodyPr>
          <a:lstStyle/>
          <a:p>
            <a:r>
              <a:rPr lang="en-US" dirty="0" smtClean="0"/>
              <a:t>The </a:t>
            </a:r>
            <a:r>
              <a:rPr lang="en-US" dirty="0"/>
              <a:t>policies can have both negative and positive implications which can result from the social, economic and political effects. In Saudi Arabia pollution is considered one of the largest emitter of Carbon</a:t>
            </a:r>
            <a:r>
              <a:rPr lang="en-US" dirty="0" smtClean="0"/>
              <a:t>.</a:t>
            </a:r>
          </a:p>
          <a:p>
            <a:r>
              <a:rPr lang="en-US" dirty="0" smtClean="0"/>
              <a:t> </a:t>
            </a:r>
            <a:r>
              <a:rPr lang="en-US" dirty="0"/>
              <a:t>The emissions come from the construction sites, Automobiles, and large manufacturing industries. On the other hand, the state is endowed with massive refineries that are based on the gulf coast, and they are great sources of ozone gases. Policies related to the regulation of carbon emission or the usage of the fossil fuels is of great concerns to the environmentalist and those who do not understand belief on the issue of global warming (Rehan, Gardy, Demirbas, Rashid, Budzianowski, Pant &amp; Nizami, 2018). </a:t>
            </a:r>
            <a:endParaRPr lang="en-US" dirty="0" smtClean="0"/>
          </a:p>
          <a:p>
            <a:r>
              <a:rPr lang="en-US" dirty="0" smtClean="0"/>
              <a:t>Such </a:t>
            </a:r>
            <a:r>
              <a:rPr lang="en-US" dirty="0"/>
              <a:t>policies will affect the state's economic sectors with the possibility of crippling the economy.</a:t>
            </a:r>
            <a:endParaRPr lang="en-GB" dirty="0"/>
          </a:p>
          <a:p>
            <a:r>
              <a:rPr lang="en-US" dirty="0" smtClean="0"/>
              <a:t>Environmental </a:t>
            </a:r>
            <a:r>
              <a:rPr lang="en-US" dirty="0"/>
              <a:t>policies on carbon emission have political impacts. However, with the republication in power the issue of global warming does not exist and having such policies is viewed as a punishment to the Saudi people. </a:t>
            </a:r>
            <a:endParaRPr lang="en-US" dirty="0" smtClean="0"/>
          </a:p>
          <a:p>
            <a:r>
              <a:rPr lang="en-US" dirty="0" smtClean="0"/>
              <a:t>On </a:t>
            </a:r>
            <a:r>
              <a:rPr lang="en-US" dirty="0"/>
              <a:t>that note, the topic is a sensitive politically, and it can cause one to lose or gain votes for the state seats and those running federal government political offices. At times the state's environment has to suffer since those in power and seeking cannot risk making political mistakes (Rehan, Gardy, Demirbas, Rashid, Budzianowski, Pant &amp; Nizami, 2018). </a:t>
            </a:r>
            <a:endParaRPr lang="en-US" dirty="0" smtClean="0"/>
          </a:p>
          <a:p>
            <a:r>
              <a:rPr lang="en-US" dirty="0" smtClean="0"/>
              <a:t>Socially </a:t>
            </a:r>
            <a:r>
              <a:rPr lang="en-US" dirty="0"/>
              <a:t>some environmental policies have impacts on how people relate in terms the amenities they can use. For example, there are attempts to promote electric cars and to change the social status of people.</a:t>
            </a:r>
            <a:endParaRPr lang="en-GB" dirty="0"/>
          </a:p>
          <a:p>
            <a:endParaRPr lang="en-GB" dirty="0"/>
          </a:p>
        </p:txBody>
      </p:sp>
    </p:spTree>
    <p:extLst>
      <p:ext uri="{BB962C8B-B14F-4D97-AF65-F5344CB8AC3E}">
        <p14:creationId xmlns:p14="http://schemas.microsoft.com/office/powerpoint/2010/main" val="300954664"/>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86338"/>
          </a:xfrm>
        </p:spPr>
        <p:txBody>
          <a:bodyPr/>
          <a:lstStyle/>
          <a:p>
            <a:r>
              <a:rPr lang="en-US" b="1" dirty="0"/>
              <a:t>Model Applications</a:t>
            </a:r>
            <a:endParaRPr lang="en-GB" b="1" dirty="0"/>
          </a:p>
        </p:txBody>
      </p:sp>
      <p:sp>
        <p:nvSpPr>
          <p:cNvPr id="3" name="Content Placeholder 2"/>
          <p:cNvSpPr>
            <a:spLocks noGrp="1"/>
          </p:cNvSpPr>
          <p:nvPr>
            <p:ph idx="1"/>
          </p:nvPr>
        </p:nvSpPr>
        <p:spPr>
          <a:xfrm>
            <a:off x="1103312" y="1169234"/>
            <a:ext cx="8946541" cy="5079166"/>
          </a:xfrm>
        </p:spPr>
        <p:txBody>
          <a:bodyPr>
            <a:normAutofit fontScale="92500" lnSpcReduction="20000"/>
          </a:bodyPr>
          <a:lstStyle/>
          <a:p>
            <a:r>
              <a:rPr lang="en-US" dirty="0" smtClean="0"/>
              <a:t>One </a:t>
            </a:r>
            <a:r>
              <a:rPr lang="en-US" dirty="0"/>
              <a:t>of such models includes the one used in the UAE (Kinninmont &amp; Kinninmont, 2017). This reform involves the application of radical changes by merely cutting down the subsidies placed on the gasoline. This gesture would be very significant in driving the use and dependency on the oil to other sources of energy such as wind, electricity, and nuclear among others.</a:t>
            </a:r>
            <a:endParaRPr lang="en-GB" dirty="0"/>
          </a:p>
          <a:p>
            <a:r>
              <a:rPr lang="en-US" dirty="0"/>
              <a:t>	Another vivid example model was used in Malaysia, which moved away in 2010 to try and diversify from depending on commodities export and try to apply the gesture of attracting more foreign investors. The same notion can be used in Saudi Arabia to help increase the participation of the private investors in the country. </a:t>
            </a:r>
            <a:endParaRPr lang="en-US" dirty="0" smtClean="0"/>
          </a:p>
          <a:p>
            <a:r>
              <a:rPr lang="en-US" dirty="0" smtClean="0"/>
              <a:t>The </a:t>
            </a:r>
            <a:r>
              <a:rPr lang="en-US" dirty="0"/>
              <a:t>government needs to echo such models by placing a single body in charge of the program to help foster better cooperation between the ministries concerned with this change (Abdel-Latif, Osman &amp; Ahmed, 2017</a:t>
            </a:r>
            <a:r>
              <a:rPr lang="en-US" dirty="0" smtClean="0"/>
              <a:t>).</a:t>
            </a:r>
          </a:p>
          <a:p>
            <a:r>
              <a:rPr lang="en-US" dirty="0" smtClean="0"/>
              <a:t>The </a:t>
            </a:r>
            <a:r>
              <a:rPr lang="en-US" dirty="0"/>
              <a:t>government also seeks positive feedback from the private sector at an early stage to help in the planning process. This gesture would then assist in the boosting of the private sector share of investment in the realigning of the oil sag in the country.</a:t>
            </a:r>
            <a:endParaRPr lang="en-GB" dirty="0"/>
          </a:p>
          <a:p>
            <a:endParaRPr lang="en-GB" dirty="0"/>
          </a:p>
        </p:txBody>
      </p:sp>
    </p:spTree>
    <p:extLst>
      <p:ext uri="{BB962C8B-B14F-4D97-AF65-F5344CB8AC3E}">
        <p14:creationId xmlns:p14="http://schemas.microsoft.com/office/powerpoint/2010/main" val="3123853562"/>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76475"/>
          </a:xfrm>
        </p:spPr>
        <p:txBody>
          <a:bodyPr/>
          <a:lstStyle/>
          <a:p>
            <a:r>
              <a:rPr lang="ru-RU" b="1" dirty="0"/>
              <a:t>Improvement of Tourism Facilities</a:t>
            </a:r>
            <a:r>
              <a:rPr lang="en-GB" b="1" dirty="0"/>
              <a:t/>
            </a:r>
            <a:br>
              <a:rPr lang="en-GB" b="1" dirty="0"/>
            </a:br>
            <a:endParaRPr lang="en-GB" dirty="0"/>
          </a:p>
        </p:txBody>
      </p:sp>
      <p:sp>
        <p:nvSpPr>
          <p:cNvPr id="3" name="Content Placeholder 2"/>
          <p:cNvSpPr>
            <a:spLocks noGrp="1"/>
          </p:cNvSpPr>
          <p:nvPr>
            <p:ph idx="1"/>
          </p:nvPr>
        </p:nvSpPr>
        <p:spPr>
          <a:xfrm>
            <a:off x="1103312" y="1109272"/>
            <a:ext cx="8946541" cy="5139127"/>
          </a:xfrm>
        </p:spPr>
        <p:txBody>
          <a:bodyPr>
            <a:normAutofit fontScale="92500" lnSpcReduction="20000"/>
          </a:bodyPr>
          <a:lstStyle/>
          <a:p>
            <a:r>
              <a:rPr lang="en-US" dirty="0" smtClean="0"/>
              <a:t>The gesture of improving tourism facilities would </a:t>
            </a:r>
            <a:r>
              <a:rPr lang="en-US" dirty="0"/>
              <a:t>be significant in the ensuring of the increased participation of the private sector in the driving and the growth of the economy of the country in one way or the other</a:t>
            </a:r>
            <a:r>
              <a:rPr lang="en-US" dirty="0" smtClean="0"/>
              <a:t>.</a:t>
            </a:r>
          </a:p>
          <a:p>
            <a:r>
              <a:rPr lang="en-US" dirty="0" smtClean="0"/>
              <a:t>There </a:t>
            </a:r>
            <a:r>
              <a:rPr lang="en-US" dirty="0"/>
              <a:t>is the need for the government to remove the red tapes placed at the beaches in Riyadh to help allow more tourists to access these shores as a means to allow for more investments into the country (Kinninmont &amp; Kinninmont, 2017). The same notion would be significant in ensuring that more private investments are aimed at giving the best lessons to the schools in the region.</a:t>
            </a:r>
            <a:endParaRPr lang="en-GB" dirty="0"/>
          </a:p>
          <a:p>
            <a:r>
              <a:rPr lang="en-US" dirty="0" smtClean="0"/>
              <a:t>There </a:t>
            </a:r>
            <a:r>
              <a:rPr lang="en-US" dirty="0"/>
              <a:t>is also the need to improve the infrastructural settings in the country. These infrastructures would be critical in the facilitating of the transfer of the contacts needed for the change in the state</a:t>
            </a:r>
            <a:r>
              <a:rPr lang="en-US" dirty="0" smtClean="0"/>
              <a:t>.</a:t>
            </a:r>
          </a:p>
          <a:p>
            <a:r>
              <a:rPr lang="en-US" dirty="0" smtClean="0"/>
              <a:t>The </a:t>
            </a:r>
            <a:r>
              <a:rPr lang="en-US" dirty="0"/>
              <a:t>same would be significant in the underlining of the financing of these projects by the private investors then go ahead to operate them as a means of recouping their investments (Abdel-Latif, Osman &amp; Ahmed, 2017). However, the government must take precaution not to get into the risk problems and thus must only provide chances of opportunities rather than getting into precarious contracts.</a:t>
            </a:r>
            <a:endParaRPr lang="en-GB" dirty="0"/>
          </a:p>
          <a:p>
            <a:endParaRPr lang="en-GB" dirty="0"/>
          </a:p>
        </p:txBody>
      </p:sp>
    </p:spTree>
    <p:extLst>
      <p:ext uri="{BB962C8B-B14F-4D97-AF65-F5344CB8AC3E}">
        <p14:creationId xmlns:p14="http://schemas.microsoft.com/office/powerpoint/2010/main" val="3241922967"/>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a:t>Implementation of Capital Changes in the Oil Markets</a:t>
            </a:r>
            <a:r>
              <a:rPr lang="en-GB" b="1" dirty="0"/>
              <a:t/>
            </a:r>
            <a:br>
              <a:rPr lang="en-GB" b="1" dirty="0"/>
            </a:b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The gesture of implementing capital changes in oil markets could </a:t>
            </a:r>
            <a:r>
              <a:rPr lang="en-US" dirty="0"/>
              <a:t>help the country to raise hundreds of billions of dollars to be used in the improvement in other sectors such as the health sector, transport sector, and the mining sector.</a:t>
            </a:r>
            <a:endParaRPr lang="en-GB" dirty="0"/>
          </a:p>
          <a:p>
            <a:r>
              <a:rPr lang="en-US" dirty="0"/>
              <a:t>	The management of the financial reserves in the country also takes center stage in the realization of the dream of vision 2030 in the same region</a:t>
            </a:r>
            <a:r>
              <a:rPr lang="en-US" dirty="0" smtClean="0"/>
              <a:t>.</a:t>
            </a:r>
          </a:p>
          <a:p>
            <a:r>
              <a:rPr lang="en-US" dirty="0" smtClean="0"/>
              <a:t>There </a:t>
            </a:r>
            <a:r>
              <a:rPr lang="en-US" dirty="0"/>
              <a:t>is the need for the authorities concerned with this grand affair to help gear up the rules used in the same effect to help control the overzealous officials and stakeholders who may take advantage of the changes in the same program</a:t>
            </a:r>
            <a:r>
              <a:rPr lang="en-US" dirty="0" smtClean="0"/>
              <a:t>.</a:t>
            </a:r>
          </a:p>
          <a:p>
            <a:r>
              <a:rPr lang="en-US" dirty="0" smtClean="0"/>
              <a:t>Currently</a:t>
            </a:r>
            <a:r>
              <a:rPr lang="en-US" dirty="0"/>
              <a:t>, the Central Government dares to hold over $ 500 billion on the foreign assets. This notion would take a different approach in that the conservative investments such as US treaties and the bank deposits would then be geared toward the corporate world to help in the generation of income and thus obtain access to the actual expertise and technology (Khan, 2016</a:t>
            </a:r>
            <a:r>
              <a:rPr lang="en-US" dirty="0" smtClean="0"/>
              <a:t>).</a:t>
            </a:r>
          </a:p>
          <a:p>
            <a:r>
              <a:rPr lang="en-US" dirty="0" smtClean="0"/>
              <a:t>This </a:t>
            </a:r>
            <a:r>
              <a:rPr lang="en-US" dirty="0"/>
              <a:t>practice can then be taken from the policy used by the Abu Dhabi Investment Authority in dealing with the cases in the new and emerging markets. The same would help in understanding the issues linked to fixed income, market equities, real estate, infrastructure, and the private equities.</a:t>
            </a:r>
            <a:endParaRPr lang="en-GB" dirty="0"/>
          </a:p>
          <a:p>
            <a:endParaRPr lang="en-GB" dirty="0"/>
          </a:p>
        </p:txBody>
      </p:sp>
    </p:spTree>
    <p:extLst>
      <p:ext uri="{BB962C8B-B14F-4D97-AF65-F5344CB8AC3E}">
        <p14:creationId xmlns:p14="http://schemas.microsoft.com/office/powerpoint/2010/main" val="2923666734"/>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41564"/>
          </a:xfrm>
        </p:spPr>
        <p:txBody>
          <a:bodyPr/>
          <a:lstStyle/>
          <a:p>
            <a:r>
              <a:rPr lang="en-US" b="1" dirty="0"/>
              <a:t>References</a:t>
            </a:r>
            <a:endParaRPr lang="en-GB" b="1" dirty="0"/>
          </a:p>
        </p:txBody>
      </p:sp>
      <p:sp>
        <p:nvSpPr>
          <p:cNvPr id="3" name="Content Placeholder 2"/>
          <p:cNvSpPr>
            <a:spLocks noGrp="1"/>
          </p:cNvSpPr>
          <p:nvPr>
            <p:ph idx="1"/>
          </p:nvPr>
        </p:nvSpPr>
        <p:spPr>
          <a:xfrm>
            <a:off x="1103312" y="1094282"/>
            <a:ext cx="8946541" cy="5154117"/>
          </a:xfrm>
        </p:spPr>
        <p:txBody>
          <a:bodyPr>
            <a:normAutofit fontScale="70000" lnSpcReduction="20000"/>
          </a:bodyPr>
          <a:lstStyle/>
          <a:p>
            <a:r>
              <a:rPr lang="en-US" dirty="0"/>
              <a:t>Abdel-Latif, H., Osman, R., &amp; Ahmed, H. (2017). Asymmetric Impacts of Oil Price Shocks on Government Expenditures: Evidence from Saudi Arabia.</a:t>
            </a:r>
            <a:endParaRPr lang="en-GB" dirty="0"/>
          </a:p>
          <a:p>
            <a:r>
              <a:rPr lang="en-US" dirty="0"/>
              <a:t>Alhawassi, T. M., Abuelizz, H. A., Almetwazi, M., Mahmoud, M. A., Alghamdi, A., Alruthia, Y. S., &amp; Pitts, P. J. (2017). Advancing pharmaceuticals and patient safety in Saudi Arabia: A 2030 vision initiative. </a:t>
            </a:r>
            <a:r>
              <a:rPr lang="en-US" i="1" dirty="0"/>
              <a:t>Saudi Pharmaceutical Journal</a:t>
            </a:r>
            <a:r>
              <a:rPr lang="en-US" dirty="0"/>
              <a:t>.</a:t>
            </a:r>
            <a:endParaRPr lang="en-GB" dirty="0"/>
          </a:p>
          <a:p>
            <a:r>
              <a:rPr lang="en-US" dirty="0"/>
              <a:t>Baseer, M. A., Rehman, S., Meyer, J. P., &amp; Alam, M. M. (2017). GIS-based site suitability analysis for wind farm development in Saudi Arabia. </a:t>
            </a:r>
            <a:r>
              <a:rPr lang="en-US" i="1" dirty="0"/>
              <a:t>Energy</a:t>
            </a:r>
            <a:r>
              <a:rPr lang="en-US" dirty="0"/>
              <a:t>, </a:t>
            </a:r>
            <a:r>
              <a:rPr lang="en-US" i="1" dirty="0"/>
              <a:t>141</a:t>
            </a:r>
            <a:r>
              <a:rPr lang="en-US" dirty="0"/>
              <a:t>, 1166-1176.</a:t>
            </a:r>
            <a:endParaRPr lang="en-GB" dirty="0"/>
          </a:p>
          <a:p>
            <a:r>
              <a:rPr lang="en-US" dirty="0"/>
              <a:t>Khan, M. (2016). Saudi Arabia's Vision 2030. </a:t>
            </a:r>
            <a:r>
              <a:rPr lang="en-US" i="1" dirty="0"/>
              <a:t>Defense Journal</a:t>
            </a:r>
            <a:r>
              <a:rPr lang="en-US" dirty="0"/>
              <a:t>, </a:t>
            </a:r>
            <a:r>
              <a:rPr lang="en-US" i="1" dirty="0"/>
              <a:t>119</a:t>
            </a:r>
            <a:r>
              <a:rPr lang="en-US" dirty="0"/>
              <a:t>(11), 36-42.</a:t>
            </a:r>
            <a:endParaRPr lang="en-GB" dirty="0"/>
          </a:p>
          <a:p>
            <a:r>
              <a:rPr lang="en-US" dirty="0"/>
              <a:t>Kinninmont, J., &amp; Kinninmont, J. (2017). </a:t>
            </a:r>
            <a:r>
              <a:rPr lang="en-US" i="1" dirty="0"/>
              <a:t>Vision 2030 and Saudi Arabia’s Social Contract: Austerity and Transformation</a:t>
            </a:r>
            <a:r>
              <a:rPr lang="en-US" dirty="0"/>
              <a:t>. Chatham House.</a:t>
            </a:r>
            <a:endParaRPr lang="en-GB" dirty="0"/>
          </a:p>
          <a:p>
            <a:r>
              <a:rPr lang="en-US" dirty="0"/>
              <a:t>Moser, S., Swain, M., &amp; Alkhabbaz, M. H. (2015). King Abdullah economic city: Engineering Saudi Arabia’s post-oil future. </a:t>
            </a:r>
            <a:r>
              <a:rPr lang="en-US" i="1" dirty="0"/>
              <a:t>Cities</a:t>
            </a:r>
            <a:r>
              <a:rPr lang="en-US" dirty="0"/>
              <a:t>, </a:t>
            </a:r>
            <a:r>
              <a:rPr lang="en-US" i="1" dirty="0"/>
              <a:t>45</a:t>
            </a:r>
            <a:r>
              <a:rPr lang="en-US" dirty="0"/>
              <a:t>, 71-80.</a:t>
            </a:r>
            <a:endParaRPr lang="en-GB" dirty="0"/>
          </a:p>
          <a:p>
            <a:r>
              <a:rPr lang="en-US" dirty="0"/>
              <a:t>Nizam, A. S., Rehan, M., Syamsiro, M., &amp; Ouda, O. (2017). The recycling of municipal solid waste and circular economies: a case study of Saudi Arabia. pdf.</a:t>
            </a:r>
            <a:endParaRPr lang="en-GB" dirty="0"/>
          </a:p>
          <a:p>
            <a:r>
              <a:rPr lang="en-US" dirty="0"/>
              <a:t>Nurunnabi, M. (2017). Transformation from an Oil-based Economy to a Knowledge-based Economy in Saudi Arabia: the Direction of Saudi Vision 2030. </a:t>
            </a:r>
            <a:r>
              <a:rPr lang="en-US" i="1" dirty="0"/>
              <a:t>Journal of the Knowledge Economy</a:t>
            </a:r>
            <a:r>
              <a:rPr lang="en-US" dirty="0"/>
              <a:t>, </a:t>
            </a:r>
            <a:r>
              <a:rPr lang="en-US" i="1" dirty="0"/>
              <a:t>8</a:t>
            </a:r>
            <a:r>
              <a:rPr lang="en-US" dirty="0"/>
              <a:t>(2), 536-564.</a:t>
            </a:r>
            <a:endParaRPr lang="en-GB" dirty="0"/>
          </a:p>
          <a:p>
            <a:r>
              <a:rPr lang="en-US" dirty="0"/>
              <a:t>Rehan, M., Gardy, J., Demirbas, A., Rashid, U., Budzianowski, W. M., Pant, D., &amp; Nizami, A. S. (2018). Waste to biodiesel: A preliminary assessment for Saudi Arabia. </a:t>
            </a:r>
            <a:r>
              <a:rPr lang="en-US" i="1" dirty="0"/>
              <a:t>Bioresource technology</a:t>
            </a:r>
            <a:r>
              <a:rPr lang="en-US" dirty="0"/>
              <a:t>, </a:t>
            </a:r>
            <a:r>
              <a:rPr lang="en-US" i="1" dirty="0"/>
              <a:t>250</a:t>
            </a:r>
            <a:r>
              <a:rPr lang="en-US" dirty="0"/>
              <a:t>, 17-25.</a:t>
            </a:r>
            <a:endParaRPr lang="en-GB" dirty="0"/>
          </a:p>
          <a:p>
            <a:r>
              <a:rPr lang="en-US" dirty="0"/>
              <a:t>Thompson, M. C. (2018). Saudi Arabia: Civil Society and Natural Resource Management. In </a:t>
            </a:r>
            <a:r>
              <a:rPr lang="en-US" i="1" dirty="0"/>
              <a:t>Public Brainpower</a:t>
            </a:r>
            <a:r>
              <a:rPr lang="en-US" dirty="0"/>
              <a:t> (pp. 291-309). Palgrave Macmillan, Cham.</a:t>
            </a:r>
            <a:endParaRPr lang="en-GB" dirty="0"/>
          </a:p>
          <a:p>
            <a:endParaRPr lang="en-GB" dirty="0"/>
          </a:p>
        </p:txBody>
      </p:sp>
    </p:spTree>
    <p:extLst>
      <p:ext uri="{BB962C8B-B14F-4D97-AF65-F5344CB8AC3E}">
        <p14:creationId xmlns:p14="http://schemas.microsoft.com/office/powerpoint/2010/main" val="1514264342"/>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183</TotalTime>
  <Words>5902</Words>
  <Application>Microsoft Office PowerPoint</Application>
  <PresentationFormat>Widescreen</PresentationFormat>
  <Paragraphs>222</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Century Gothic</vt:lpstr>
      <vt:lpstr>Wingdings</vt:lpstr>
      <vt:lpstr>Wingdings 3</vt:lpstr>
      <vt:lpstr>Ion</vt:lpstr>
      <vt:lpstr>Saudi Arabia Vision 2030 and National Transformation Program 2020 in the Market Opportunities</vt:lpstr>
      <vt:lpstr>Abstract</vt:lpstr>
      <vt:lpstr>Chapter One: Introduction</vt:lpstr>
      <vt:lpstr>Chapter Two: Literature Review</vt:lpstr>
      <vt:lpstr>Reducing the dependency on Oil</vt:lpstr>
      <vt:lpstr>Key Pillars for Vision 2030 and 2020 Transformation Program </vt:lpstr>
      <vt:lpstr>Summary of chapter two</vt:lpstr>
      <vt:lpstr>Chapter Three: Methodology</vt:lpstr>
      <vt:lpstr>Chapter Four: Results </vt:lpstr>
      <vt:lpstr>Summary of Chapter four</vt:lpstr>
      <vt:lpstr>Chapter Five: Discussion </vt:lpstr>
      <vt:lpstr>Cont.</vt:lpstr>
      <vt:lpstr>Chapter summary</vt:lpstr>
      <vt:lpstr>Chapter Six: Conclusions and Recommendations </vt:lpstr>
      <vt:lpstr>Cont.</vt:lpstr>
      <vt:lpstr>Democracy in Saudi Arabia</vt:lpstr>
      <vt:lpstr>Recommendations</vt:lpstr>
      <vt:lpstr>Cont.</vt:lpstr>
      <vt:lpstr>Embracing Holistic Change in Quality</vt:lpstr>
      <vt:lpstr>The use of Arbitrage Pricing Theory </vt:lpstr>
      <vt:lpstr>Utilizing of Pay Back Period </vt:lpstr>
      <vt:lpstr>Formulating Environmental Policies</vt:lpstr>
      <vt:lpstr>Model Applications</vt:lpstr>
      <vt:lpstr>Improvement of Tourism Facilities </vt:lpstr>
      <vt:lpstr>Implementation of Capital Changes in the Oil Markets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Saudi Arabia Vision 2030 and National Transformation Program 2020 in the Market Opportunities</dc:title>
  <dc:creator>user1</dc:creator>
  <cp:lastModifiedBy>Windows User</cp:lastModifiedBy>
  <cp:revision>20</cp:revision>
  <dcterms:created xsi:type="dcterms:W3CDTF">2018-04-16T05:58:16Z</dcterms:created>
  <dcterms:modified xsi:type="dcterms:W3CDTF">2018-04-16T09:20:55Z</dcterms:modified>
</cp:coreProperties>
</file>